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Default Extension="wmf" ContentType="image/x-wmf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Default Extension="xls" ContentType="application/vnd.ms-exce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Default Extension="vml" ContentType="application/vnd.openxmlformats-officedocument.vmlDrawing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Default Extension="mpg" ContentType="video/unknown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charts/chart3.xml" ContentType="application/vnd.openxmlformats-officedocument.drawingml.chart+xml"/>
  <Override PartName="/ppt/notesSlides/notesSlide40.xml" ContentType="application/vnd.openxmlformats-officedocument.presentationml.notesSlide+xml"/>
  <Override PartName="/ppt/embeddings/oleObject1.bin" ContentType="application/vnd.openxmlformats-officedocument.oleObject"/>
  <Override PartName="/ppt/theme/themeOverride3.xml" ContentType="application/vnd.openxmlformats-officedocument.themeOverride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8"/>
  </p:notesMasterIdLst>
  <p:sldIdLst>
    <p:sldId id="264" r:id="rId2"/>
    <p:sldId id="480" r:id="rId3"/>
    <p:sldId id="523" r:id="rId4"/>
    <p:sldId id="531" r:id="rId5"/>
    <p:sldId id="528" r:id="rId6"/>
    <p:sldId id="529" r:id="rId7"/>
    <p:sldId id="530" r:id="rId8"/>
    <p:sldId id="532" r:id="rId9"/>
    <p:sldId id="481" r:id="rId10"/>
    <p:sldId id="482" r:id="rId11"/>
    <p:sldId id="497" r:id="rId12"/>
    <p:sldId id="483" r:id="rId13"/>
    <p:sldId id="484" r:id="rId14"/>
    <p:sldId id="485" r:id="rId15"/>
    <p:sldId id="486" r:id="rId16"/>
    <p:sldId id="534" r:id="rId17"/>
    <p:sldId id="533" r:id="rId18"/>
    <p:sldId id="490" r:id="rId19"/>
    <p:sldId id="498" r:id="rId20"/>
    <p:sldId id="487" r:id="rId21"/>
    <p:sldId id="500" r:id="rId22"/>
    <p:sldId id="488" r:id="rId23"/>
    <p:sldId id="489" r:id="rId24"/>
    <p:sldId id="501" r:id="rId25"/>
    <p:sldId id="499" r:id="rId26"/>
    <p:sldId id="491" r:id="rId27"/>
    <p:sldId id="494" r:id="rId28"/>
    <p:sldId id="492" r:id="rId29"/>
    <p:sldId id="502" r:id="rId30"/>
    <p:sldId id="495" r:id="rId31"/>
    <p:sldId id="516" r:id="rId32"/>
    <p:sldId id="517" r:id="rId33"/>
    <p:sldId id="518" r:id="rId34"/>
    <p:sldId id="520" r:id="rId35"/>
    <p:sldId id="522" r:id="rId36"/>
    <p:sldId id="519" r:id="rId37"/>
    <p:sldId id="543" r:id="rId38"/>
    <p:sldId id="542" r:id="rId39"/>
    <p:sldId id="538" r:id="rId40"/>
    <p:sldId id="539" r:id="rId41"/>
    <p:sldId id="540" r:id="rId42"/>
    <p:sldId id="537" r:id="rId43"/>
    <p:sldId id="535" r:id="rId44"/>
    <p:sldId id="521" r:id="rId45"/>
    <p:sldId id="525" r:id="rId46"/>
    <p:sldId id="493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4800"/>
    <a:srgbClr val="003300"/>
    <a:srgbClr val="006600"/>
    <a:srgbClr val="0066FF"/>
    <a:srgbClr val="0000CC"/>
    <a:srgbClr val="B40000"/>
    <a:srgbClr val="FCDE04"/>
    <a:srgbClr val="33CC33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14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documents%20and%20settings\jan%20amend\application%20data\qualcomm\eudora\attach\Summary%20results_nhagraphs2A1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documents%20and%20settings\jan%20amend\application%20data\qualcomm\eudora\attach\Summary%20results_nhagraphs2A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documents%20and%20settings\jan%20amend\application%20data\qualcomm\eudora\attach\Summary%20results_nhagraphs2A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lineMarker"/>
        <c:ser>
          <c:idx val="4"/>
          <c:order val="0"/>
          <c:tx>
            <c:v>4B-30m Live As(III)</c:v>
          </c:tx>
          <c:spPr>
            <a:ln w="15875">
              <a:solidFill>
                <a:srgbClr val="8AB1FE"/>
              </a:solidFill>
            </a:ln>
          </c:spPr>
          <c:marker>
            <c:symbol val="circle"/>
            <c:size val="7"/>
            <c:spPr>
              <a:solidFill>
                <a:srgbClr val="8AB1FE"/>
              </a:solidFill>
              <a:ln>
                <a:solidFill>
                  <a:srgbClr val="8AB1FE"/>
                </a:solidFill>
              </a:ln>
            </c:spPr>
          </c:marker>
          <c:errBars>
            <c:errDir val="x"/>
            <c:errBarType val="both"/>
            <c:errValType val="fixedVal"/>
            <c:val val="1.0"/>
          </c:errBars>
          <c:errBars>
            <c:errDir val="y"/>
            <c:errBarType val="both"/>
            <c:errValType val="cust"/>
            <c:plus>
              <c:numRef>
                <c:f>'Results graphs'!$L$56:$L$59</c:f>
                <c:numCache>
                  <c:formatCode>General</c:formatCode>
                  <c:ptCount val="4"/>
                  <c:pt idx="0">
                    <c:v>0.0401361978761661</c:v>
                  </c:pt>
                  <c:pt idx="1">
                    <c:v>0.186192540472208</c:v>
                  </c:pt>
                  <c:pt idx="2">
                    <c:v>0.298488899963625</c:v>
                  </c:pt>
                  <c:pt idx="3">
                    <c:v>0.193248695685442</c:v>
                  </c:pt>
                </c:numCache>
              </c:numRef>
            </c:plus>
            <c:minus>
              <c:numRef>
                <c:f>'Results graphs'!$L$56:$L$59</c:f>
                <c:numCache>
                  <c:formatCode>General</c:formatCode>
                  <c:ptCount val="4"/>
                  <c:pt idx="0">
                    <c:v>0.0401361978761661</c:v>
                  </c:pt>
                  <c:pt idx="1">
                    <c:v>0.186192540472208</c:v>
                  </c:pt>
                  <c:pt idx="2">
                    <c:v>0.298488899963625</c:v>
                  </c:pt>
                  <c:pt idx="3">
                    <c:v>0.193248695685442</c:v>
                  </c:pt>
                </c:numCache>
              </c:numRef>
            </c:minus>
            <c:spPr>
              <a:ln>
                <a:solidFill>
                  <a:srgbClr val="8AB1FE"/>
                </a:solidFill>
              </a:ln>
            </c:spPr>
          </c:errBars>
          <c:xVal>
            <c:numRef>
              <c:f>'Results graphs'!$J$56:$J$59</c:f>
              <c:numCache>
                <c:formatCode>0</c:formatCode>
                <c:ptCount val="4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96.0</c:v>
                </c:pt>
              </c:numCache>
            </c:numRef>
          </c:xVal>
          <c:yVal>
            <c:numRef>
              <c:f>'Results graphs'!$K$56:$K$59</c:f>
              <c:numCache>
                <c:formatCode>0.00</c:formatCode>
                <c:ptCount val="4"/>
                <c:pt idx="0">
                  <c:v>1.500163487131243</c:v>
                </c:pt>
                <c:pt idx="1">
                  <c:v>2.867638856447074</c:v>
                </c:pt>
                <c:pt idx="2">
                  <c:v>3.134945620383456</c:v>
                </c:pt>
                <c:pt idx="3">
                  <c:v>3.20014282838101</c:v>
                </c:pt>
              </c:numCache>
            </c:numRef>
          </c:yVal>
        </c:ser>
        <c:ser>
          <c:idx val="5"/>
          <c:order val="1"/>
          <c:tx>
            <c:v>4B-30m Live As(V)</c:v>
          </c:tx>
          <c:spPr>
            <a:ln w="15875">
              <a:solidFill>
                <a:srgbClr val="0251EE"/>
              </a:solidFill>
            </a:ln>
          </c:spPr>
          <c:marker>
            <c:symbol val="circle"/>
            <c:size val="7"/>
            <c:spPr>
              <a:solidFill>
                <a:srgbClr val="0251EE"/>
              </a:solidFill>
              <a:ln>
                <a:solidFill>
                  <a:srgbClr val="0251EE"/>
                </a:solidFill>
              </a:ln>
            </c:spPr>
          </c:marker>
          <c:errBars>
            <c:errDir val="x"/>
            <c:errBarType val="both"/>
            <c:errValType val="fixedVal"/>
            <c:val val="1.0"/>
          </c:errBars>
          <c:errBars>
            <c:errDir val="y"/>
            <c:errBarType val="both"/>
            <c:errValType val="cust"/>
            <c:plus>
              <c:numRef>
                <c:f>'Results graphs'!$N$56:$N$59</c:f>
                <c:numCache>
                  <c:formatCode>General</c:formatCode>
                  <c:ptCount val="4"/>
                  <c:pt idx="0">
                    <c:v>0.0702132102273809</c:v>
                  </c:pt>
                  <c:pt idx="1">
                    <c:v>0.13407024635531</c:v>
                  </c:pt>
                  <c:pt idx="2">
                    <c:v>0.0722375178494998</c:v>
                  </c:pt>
                  <c:pt idx="3">
                    <c:v>0.0122328520558123</c:v>
                  </c:pt>
                </c:numCache>
              </c:numRef>
            </c:plus>
            <c:minus>
              <c:numRef>
                <c:f>'Results graphs'!$N$56:$N$59</c:f>
                <c:numCache>
                  <c:formatCode>General</c:formatCode>
                  <c:ptCount val="4"/>
                  <c:pt idx="0">
                    <c:v>0.0702132102273809</c:v>
                  </c:pt>
                  <c:pt idx="1">
                    <c:v>0.13407024635531</c:v>
                  </c:pt>
                  <c:pt idx="2">
                    <c:v>0.0722375178494998</c:v>
                  </c:pt>
                  <c:pt idx="3">
                    <c:v>0.0122328520558123</c:v>
                  </c:pt>
                </c:numCache>
              </c:numRef>
            </c:minus>
            <c:spPr>
              <a:ln>
                <a:solidFill>
                  <a:srgbClr val="0251EE"/>
                </a:solidFill>
              </a:ln>
            </c:spPr>
          </c:errBars>
          <c:xVal>
            <c:numRef>
              <c:f>'Results graphs'!$J$56:$J$59</c:f>
              <c:numCache>
                <c:formatCode>0</c:formatCode>
                <c:ptCount val="4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96.0</c:v>
                </c:pt>
              </c:numCache>
            </c:numRef>
          </c:xVal>
          <c:yVal>
            <c:numRef>
              <c:f>'Results graphs'!$M$56:$M$59</c:f>
              <c:numCache>
                <c:formatCode>0.00</c:formatCode>
                <c:ptCount val="4"/>
                <c:pt idx="0">
                  <c:v>3.53324696283094</c:v>
                </c:pt>
                <c:pt idx="1">
                  <c:v>1.23231783447492</c:v>
                </c:pt>
                <c:pt idx="2">
                  <c:v>0.58628521397196</c:v>
                </c:pt>
                <c:pt idx="3">
                  <c:v>0.209615947463779</c:v>
                </c:pt>
              </c:numCache>
            </c:numRef>
          </c:yVal>
        </c:ser>
        <c:axId val="286414200"/>
        <c:axId val="286407608"/>
      </c:scatterChart>
      <c:valAx>
        <c:axId val="286414200"/>
        <c:scaling>
          <c:orientation val="minMax"/>
          <c:max val="96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(h)</a:t>
                </a:r>
              </a:p>
            </c:rich>
          </c:tx>
        </c:title>
        <c:numFmt formatCode="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86407608"/>
        <c:crosses val="autoZero"/>
        <c:crossBetween val="midCat"/>
        <c:majorUnit val="24.0"/>
      </c:valAx>
      <c:valAx>
        <c:axId val="28640760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As Concentration</a:t>
                </a:r>
                <a:r>
                  <a:rPr lang="en-US" baseline="0"/>
                  <a:t> (mg/L)</a:t>
                </a:r>
                <a:endParaRPr lang="en-US"/>
              </a:p>
            </c:rich>
          </c:tx>
        </c:title>
        <c:numFmt formatCode="0.00" sourceLinked="1"/>
        <c:tickLblPos val="nextTo"/>
        <c:crossAx val="286414200"/>
        <c:crosses val="autoZero"/>
        <c:crossBetween val="midCat"/>
      </c:valAx>
      <c:spPr>
        <a:solidFill>
          <a:srgbClr val="FFFFFF"/>
        </a:solidFill>
      </c:spPr>
    </c:plotArea>
    <c:plotVisOnly val="1"/>
    <c:dispBlanksAs val="gap"/>
  </c:chart>
  <c:spPr>
    <a:solidFill>
      <a:srgbClr val="FFFFFF"/>
    </a:solidFill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lineMarker"/>
        <c:ser>
          <c:idx val="0"/>
          <c:order val="0"/>
          <c:tx>
            <c:v>Control As(III)</c:v>
          </c:tx>
          <c:spPr>
            <a:ln w="15875">
              <a:solidFill>
                <a:srgbClr val="FF8181"/>
              </a:solidFill>
              <a:prstDash val="dash"/>
            </a:ln>
          </c:spPr>
          <c:marker>
            <c:symbol val="x"/>
            <c:size val="6"/>
            <c:spPr>
              <a:solidFill>
                <a:srgbClr val="FF9999"/>
              </a:solidFill>
              <a:ln>
                <a:solidFill>
                  <a:srgbClr val="FF9999"/>
                </a:solidFill>
              </a:ln>
            </c:spPr>
          </c:marker>
          <c:errBars>
            <c:errDir val="x"/>
            <c:errBarType val="both"/>
            <c:errValType val="fixedVal"/>
            <c:val val="1.0"/>
          </c:errBars>
          <c:errBars>
            <c:errDir val="y"/>
            <c:errBarType val="both"/>
            <c:errValType val="cust"/>
            <c:plus>
              <c:numRef>
                <c:f>'Results graphs'!$L$8:$L$11</c:f>
                <c:numCache>
                  <c:formatCode>General</c:formatCode>
                  <c:ptCount val="4"/>
                  <c:pt idx="0">
                    <c:v>0.0372197554956997</c:v>
                  </c:pt>
                  <c:pt idx="1">
                    <c:v>0.406549444207877</c:v>
                  </c:pt>
                  <c:pt idx="2">
                    <c:v>0.104706854722655</c:v>
                  </c:pt>
                  <c:pt idx="3">
                    <c:v>0.0308438439597893</c:v>
                  </c:pt>
                </c:numCache>
              </c:numRef>
            </c:plus>
            <c:minus>
              <c:numRef>
                <c:f>'Results graphs'!$L$8:$L$11</c:f>
                <c:numCache>
                  <c:formatCode>General</c:formatCode>
                  <c:ptCount val="4"/>
                  <c:pt idx="0">
                    <c:v>0.0372197554956997</c:v>
                  </c:pt>
                  <c:pt idx="1">
                    <c:v>0.406549444207877</c:v>
                  </c:pt>
                  <c:pt idx="2">
                    <c:v>0.104706854722655</c:v>
                  </c:pt>
                  <c:pt idx="3">
                    <c:v>0.0308438439597893</c:v>
                  </c:pt>
                </c:numCache>
              </c:numRef>
            </c:minus>
            <c:spPr>
              <a:ln>
                <a:solidFill>
                  <a:srgbClr val="FF9999"/>
                </a:solidFill>
              </a:ln>
            </c:spPr>
          </c:errBars>
          <c:xVal>
            <c:numRef>
              <c:f>'Results graphs'!$J$8:$J$11</c:f>
              <c:numCache>
                <c:formatCode>0</c:formatCode>
                <c:ptCount val="4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96.0</c:v>
                </c:pt>
              </c:numCache>
            </c:numRef>
          </c:xVal>
          <c:yVal>
            <c:numRef>
              <c:f>'Results graphs'!$K$8:$K$11</c:f>
              <c:numCache>
                <c:formatCode>0.00</c:formatCode>
                <c:ptCount val="4"/>
                <c:pt idx="0">
                  <c:v>1.22334641815154</c:v>
                </c:pt>
                <c:pt idx="1">
                  <c:v>0.947180370778932</c:v>
                </c:pt>
                <c:pt idx="2">
                  <c:v>1.374434294530318</c:v>
                </c:pt>
                <c:pt idx="3">
                  <c:v>1.302975030503152</c:v>
                </c:pt>
              </c:numCache>
            </c:numRef>
          </c:yVal>
        </c:ser>
        <c:ser>
          <c:idx val="1"/>
          <c:order val="1"/>
          <c:tx>
            <c:v>Control As (V)</c:v>
          </c:tx>
          <c:spPr>
            <a:ln w="15875">
              <a:solidFill>
                <a:srgbClr val="FF0000"/>
              </a:solidFill>
              <a:prstDash val="dash"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x"/>
            <c:errBarType val="both"/>
            <c:errValType val="fixedVal"/>
            <c:val val="1.0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cust"/>
            <c:plus>
              <c:numRef>
                <c:f>'Results graphs'!$N$8:$N$11</c:f>
                <c:numCache>
                  <c:formatCode>General</c:formatCode>
                  <c:ptCount val="4"/>
                  <c:pt idx="0">
                    <c:v>0.0731420260130832</c:v>
                  </c:pt>
                  <c:pt idx="1">
                    <c:v>0.227019420457803</c:v>
                  </c:pt>
                  <c:pt idx="2">
                    <c:v>0.238121169697388</c:v>
                  </c:pt>
                  <c:pt idx="3">
                    <c:v>0.0787075100140187</c:v>
                  </c:pt>
                </c:numCache>
              </c:numRef>
            </c:plus>
            <c:minus>
              <c:numRef>
                <c:f>'Results graphs'!$N$8:$N$11</c:f>
                <c:numCache>
                  <c:formatCode>General</c:formatCode>
                  <c:ptCount val="4"/>
                  <c:pt idx="0">
                    <c:v>0.0731420260130832</c:v>
                  </c:pt>
                  <c:pt idx="1">
                    <c:v>0.227019420457803</c:v>
                  </c:pt>
                  <c:pt idx="2">
                    <c:v>0.238121169697388</c:v>
                  </c:pt>
                  <c:pt idx="3">
                    <c:v>0.0787075100140187</c:v>
                  </c:pt>
                </c:numCache>
              </c:numRef>
            </c:minus>
            <c:spPr>
              <a:ln w="3175">
                <a:solidFill>
                  <a:srgbClr val="FF0000"/>
                </a:solidFill>
                <a:prstDash val="solid"/>
              </a:ln>
            </c:spPr>
          </c:errBars>
          <c:xVal>
            <c:numRef>
              <c:f>'Results graphs'!$J$8:$J$11</c:f>
              <c:numCache>
                <c:formatCode>0</c:formatCode>
                <c:ptCount val="4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96.0</c:v>
                </c:pt>
              </c:numCache>
            </c:numRef>
          </c:xVal>
          <c:yVal>
            <c:numRef>
              <c:f>'Results graphs'!$M$8:$M$11</c:f>
              <c:numCache>
                <c:formatCode>0.00</c:formatCode>
                <c:ptCount val="4"/>
                <c:pt idx="0">
                  <c:v>3.33990234073734</c:v>
                </c:pt>
                <c:pt idx="1">
                  <c:v>3.658097903993232</c:v>
                </c:pt>
                <c:pt idx="2">
                  <c:v>4.045565258005838</c:v>
                </c:pt>
                <c:pt idx="3">
                  <c:v>4.160183516912125</c:v>
                </c:pt>
              </c:numCache>
            </c:numRef>
          </c:yVal>
        </c:ser>
        <c:ser>
          <c:idx val="2"/>
          <c:order val="2"/>
          <c:tx>
            <c:v>4B-30m Killed As(III)</c:v>
          </c:tx>
          <c:spPr>
            <a:ln w="12700">
              <a:solidFill>
                <a:srgbClr val="FF99FF"/>
              </a:solidFill>
              <a:prstDash val="sysDash"/>
            </a:ln>
          </c:spPr>
          <c:marker>
            <c:symbol val="triangle"/>
            <c:size val="7"/>
            <c:spPr>
              <a:solidFill>
                <a:srgbClr val="FF99FF"/>
              </a:solidFill>
              <a:ln>
                <a:solidFill>
                  <a:srgbClr val="FF99FF"/>
                </a:solidFill>
              </a:ln>
            </c:spPr>
          </c:marker>
          <c:errBars>
            <c:errDir val="x"/>
            <c:errBarType val="both"/>
            <c:errValType val="fixedVal"/>
            <c:val val="1.0"/>
          </c:errBars>
          <c:errBars>
            <c:errDir val="y"/>
            <c:errBarType val="both"/>
            <c:errValType val="cust"/>
            <c:plus>
              <c:numRef>
                <c:f>'Results graphs'!$N$44:$N$47</c:f>
                <c:numCache>
                  <c:formatCode>General</c:formatCode>
                  <c:ptCount val="4"/>
                  <c:pt idx="0">
                    <c:v>0.188452600660273</c:v>
                  </c:pt>
                  <c:pt idx="1">
                    <c:v>0.134373650545761</c:v>
                  </c:pt>
                  <c:pt idx="2">
                    <c:v>0.0849274450538394</c:v>
                  </c:pt>
                  <c:pt idx="3">
                    <c:v>0.146621532024775</c:v>
                  </c:pt>
                </c:numCache>
              </c:numRef>
            </c:plus>
            <c:minus>
              <c:numRef>
                <c:f>'Results graphs'!$N$44:$N$47</c:f>
                <c:numCache>
                  <c:formatCode>General</c:formatCode>
                  <c:ptCount val="4"/>
                  <c:pt idx="0">
                    <c:v>0.188452600660273</c:v>
                  </c:pt>
                  <c:pt idx="1">
                    <c:v>0.134373650545761</c:v>
                  </c:pt>
                  <c:pt idx="2">
                    <c:v>0.0849274450538394</c:v>
                  </c:pt>
                  <c:pt idx="3">
                    <c:v>0.146621532024775</c:v>
                  </c:pt>
                </c:numCache>
              </c:numRef>
            </c:minus>
            <c:spPr>
              <a:ln>
                <a:solidFill>
                  <a:srgbClr val="FF99FF"/>
                </a:solidFill>
              </a:ln>
            </c:spPr>
          </c:errBars>
          <c:xVal>
            <c:numRef>
              <c:f>'Results graphs'!$J$44:$J$47</c:f>
              <c:numCache>
                <c:formatCode>0</c:formatCode>
                <c:ptCount val="4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96.0</c:v>
                </c:pt>
              </c:numCache>
            </c:numRef>
          </c:xVal>
          <c:yVal>
            <c:numRef>
              <c:f>'Results graphs'!$K$44:$K$47</c:f>
              <c:numCache>
                <c:formatCode>0.00</c:formatCode>
                <c:ptCount val="4"/>
                <c:pt idx="0">
                  <c:v>1.372700276281873</c:v>
                </c:pt>
                <c:pt idx="1">
                  <c:v>1.475437626828228</c:v>
                </c:pt>
                <c:pt idx="2">
                  <c:v>1.349220075087604</c:v>
                </c:pt>
                <c:pt idx="3">
                  <c:v>1.484731253466514</c:v>
                </c:pt>
              </c:numCache>
            </c:numRef>
          </c:yVal>
        </c:ser>
        <c:ser>
          <c:idx val="3"/>
          <c:order val="3"/>
          <c:tx>
            <c:v>4B-30m Killed As(V)</c:v>
          </c:tx>
          <c:spPr>
            <a:ln w="15875">
              <a:solidFill>
                <a:srgbClr val="CC00CC"/>
              </a:solidFill>
              <a:prstDash val="sysDash"/>
            </a:ln>
          </c:spPr>
          <c:marker>
            <c:symbol val="triangle"/>
            <c:size val="7"/>
            <c:spPr>
              <a:solidFill>
                <a:srgbClr val="CC00CC"/>
              </a:solidFill>
              <a:ln>
                <a:solidFill>
                  <a:srgbClr val="CC00CC"/>
                </a:solidFill>
              </a:ln>
            </c:spPr>
          </c:marker>
          <c:errBars>
            <c:errDir val="x"/>
            <c:errBarType val="both"/>
            <c:errValType val="fixedVal"/>
            <c:val val="1.0"/>
          </c:errBars>
          <c:errBars>
            <c:errDir val="y"/>
            <c:errBarType val="both"/>
            <c:errValType val="cust"/>
            <c:plus>
              <c:numRef>
                <c:f>'Results graphs'!$L$44:$L$47</c:f>
                <c:numCache>
                  <c:formatCode>General</c:formatCode>
                  <c:ptCount val="4"/>
                  <c:pt idx="0">
                    <c:v>0.10979722629857</c:v>
                  </c:pt>
                  <c:pt idx="1">
                    <c:v>0.0545578620230373</c:v>
                  </c:pt>
                  <c:pt idx="2">
                    <c:v>0.259601099448824</c:v>
                  </c:pt>
                  <c:pt idx="3">
                    <c:v>0.101831514576209</c:v>
                  </c:pt>
                </c:numCache>
              </c:numRef>
            </c:plus>
            <c:minus>
              <c:numRef>
                <c:f>'Results graphs'!$L$44:$L$47</c:f>
                <c:numCache>
                  <c:formatCode>General</c:formatCode>
                  <c:ptCount val="4"/>
                  <c:pt idx="0">
                    <c:v>0.10979722629857</c:v>
                  </c:pt>
                  <c:pt idx="1">
                    <c:v>0.0545578620230373</c:v>
                  </c:pt>
                  <c:pt idx="2">
                    <c:v>0.259601099448824</c:v>
                  </c:pt>
                  <c:pt idx="3">
                    <c:v>0.101831514576209</c:v>
                  </c:pt>
                </c:numCache>
              </c:numRef>
            </c:minus>
            <c:spPr>
              <a:ln>
                <a:solidFill>
                  <a:srgbClr val="CC00CC"/>
                </a:solidFill>
              </a:ln>
            </c:spPr>
          </c:errBars>
          <c:xVal>
            <c:numRef>
              <c:f>'Results graphs'!$J$44:$J$47</c:f>
              <c:numCache>
                <c:formatCode>0</c:formatCode>
                <c:ptCount val="4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96.0</c:v>
                </c:pt>
              </c:numCache>
            </c:numRef>
          </c:xVal>
          <c:yVal>
            <c:numRef>
              <c:f>'Results graphs'!$M$44:$M$47</c:f>
              <c:numCache>
                <c:formatCode>0.00</c:formatCode>
                <c:ptCount val="4"/>
                <c:pt idx="0">
                  <c:v>3.48783175615435</c:v>
                </c:pt>
                <c:pt idx="1">
                  <c:v>3.610196064156735</c:v>
                </c:pt>
                <c:pt idx="2">
                  <c:v>3.690058955017156</c:v>
                </c:pt>
                <c:pt idx="3">
                  <c:v>3.704226607434752</c:v>
                </c:pt>
              </c:numCache>
            </c:numRef>
          </c:yVal>
        </c:ser>
        <c:ser>
          <c:idx val="4"/>
          <c:order val="4"/>
          <c:tx>
            <c:v>4B-30m Live As(III)</c:v>
          </c:tx>
          <c:spPr>
            <a:ln w="15875">
              <a:solidFill>
                <a:srgbClr val="8AB1FE"/>
              </a:solidFill>
            </a:ln>
          </c:spPr>
          <c:marker>
            <c:symbol val="circle"/>
            <c:size val="7"/>
            <c:spPr>
              <a:solidFill>
                <a:srgbClr val="8AB1FE"/>
              </a:solidFill>
              <a:ln>
                <a:solidFill>
                  <a:srgbClr val="8AB1FE"/>
                </a:solidFill>
              </a:ln>
            </c:spPr>
          </c:marker>
          <c:errBars>
            <c:errDir val="x"/>
            <c:errBarType val="both"/>
            <c:errValType val="fixedVal"/>
            <c:val val="1.0"/>
          </c:errBars>
          <c:errBars>
            <c:errDir val="y"/>
            <c:errBarType val="both"/>
            <c:errValType val="cust"/>
            <c:plus>
              <c:numRef>
                <c:f>'Results graphs'!$L$56:$L$59</c:f>
                <c:numCache>
                  <c:formatCode>General</c:formatCode>
                  <c:ptCount val="4"/>
                  <c:pt idx="0">
                    <c:v>0.0401361978761661</c:v>
                  </c:pt>
                  <c:pt idx="1">
                    <c:v>0.186192540472208</c:v>
                  </c:pt>
                  <c:pt idx="2">
                    <c:v>0.298488899963625</c:v>
                  </c:pt>
                  <c:pt idx="3">
                    <c:v>0.193248695685442</c:v>
                  </c:pt>
                </c:numCache>
              </c:numRef>
            </c:plus>
            <c:minus>
              <c:numRef>
                <c:f>'Results graphs'!$L$56:$L$59</c:f>
                <c:numCache>
                  <c:formatCode>General</c:formatCode>
                  <c:ptCount val="4"/>
                  <c:pt idx="0">
                    <c:v>0.0401361978761661</c:v>
                  </c:pt>
                  <c:pt idx="1">
                    <c:v>0.186192540472208</c:v>
                  </c:pt>
                  <c:pt idx="2">
                    <c:v>0.298488899963625</c:v>
                  </c:pt>
                  <c:pt idx="3">
                    <c:v>0.193248695685442</c:v>
                  </c:pt>
                </c:numCache>
              </c:numRef>
            </c:minus>
            <c:spPr>
              <a:ln>
                <a:solidFill>
                  <a:srgbClr val="8AB1FE"/>
                </a:solidFill>
              </a:ln>
            </c:spPr>
          </c:errBars>
          <c:xVal>
            <c:numRef>
              <c:f>'Results graphs'!$J$56:$J$59</c:f>
              <c:numCache>
                <c:formatCode>0</c:formatCode>
                <c:ptCount val="4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96.0</c:v>
                </c:pt>
              </c:numCache>
            </c:numRef>
          </c:xVal>
          <c:yVal>
            <c:numRef>
              <c:f>'Results graphs'!$K$56:$K$59</c:f>
              <c:numCache>
                <c:formatCode>0.00</c:formatCode>
                <c:ptCount val="4"/>
                <c:pt idx="0">
                  <c:v>1.500163487131243</c:v>
                </c:pt>
                <c:pt idx="1">
                  <c:v>2.867638856447074</c:v>
                </c:pt>
                <c:pt idx="2">
                  <c:v>3.134945620383456</c:v>
                </c:pt>
                <c:pt idx="3">
                  <c:v>3.20014282838101</c:v>
                </c:pt>
              </c:numCache>
            </c:numRef>
          </c:yVal>
        </c:ser>
        <c:ser>
          <c:idx val="5"/>
          <c:order val="5"/>
          <c:tx>
            <c:v>4B-30m Live As(V)</c:v>
          </c:tx>
          <c:spPr>
            <a:ln w="15875">
              <a:solidFill>
                <a:srgbClr val="0251EE"/>
              </a:solidFill>
            </a:ln>
          </c:spPr>
          <c:marker>
            <c:symbol val="circle"/>
            <c:size val="7"/>
            <c:spPr>
              <a:solidFill>
                <a:srgbClr val="0251EE"/>
              </a:solidFill>
              <a:ln>
                <a:solidFill>
                  <a:srgbClr val="0251EE"/>
                </a:solidFill>
              </a:ln>
            </c:spPr>
          </c:marker>
          <c:errBars>
            <c:errDir val="x"/>
            <c:errBarType val="both"/>
            <c:errValType val="fixedVal"/>
            <c:val val="1.0"/>
          </c:errBars>
          <c:errBars>
            <c:errDir val="y"/>
            <c:errBarType val="both"/>
            <c:errValType val="cust"/>
            <c:plus>
              <c:numRef>
                <c:f>'Results graphs'!$N$56:$N$59</c:f>
                <c:numCache>
                  <c:formatCode>General</c:formatCode>
                  <c:ptCount val="4"/>
                  <c:pt idx="0">
                    <c:v>0.0702132102273809</c:v>
                  </c:pt>
                  <c:pt idx="1">
                    <c:v>0.13407024635531</c:v>
                  </c:pt>
                  <c:pt idx="2">
                    <c:v>0.0722375178494998</c:v>
                  </c:pt>
                  <c:pt idx="3">
                    <c:v>0.0122328520558123</c:v>
                  </c:pt>
                </c:numCache>
              </c:numRef>
            </c:plus>
            <c:minus>
              <c:numRef>
                <c:f>'Results graphs'!$N$56:$N$59</c:f>
                <c:numCache>
                  <c:formatCode>General</c:formatCode>
                  <c:ptCount val="4"/>
                  <c:pt idx="0">
                    <c:v>0.0702132102273809</c:v>
                  </c:pt>
                  <c:pt idx="1">
                    <c:v>0.13407024635531</c:v>
                  </c:pt>
                  <c:pt idx="2">
                    <c:v>0.0722375178494998</c:v>
                  </c:pt>
                  <c:pt idx="3">
                    <c:v>0.0122328520558123</c:v>
                  </c:pt>
                </c:numCache>
              </c:numRef>
            </c:minus>
            <c:spPr>
              <a:ln>
                <a:solidFill>
                  <a:srgbClr val="0251EE"/>
                </a:solidFill>
              </a:ln>
            </c:spPr>
          </c:errBars>
          <c:xVal>
            <c:numRef>
              <c:f>'Results graphs'!$J$56:$J$59</c:f>
              <c:numCache>
                <c:formatCode>0</c:formatCode>
                <c:ptCount val="4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96.0</c:v>
                </c:pt>
              </c:numCache>
            </c:numRef>
          </c:xVal>
          <c:yVal>
            <c:numRef>
              <c:f>'Results graphs'!$M$56:$M$59</c:f>
              <c:numCache>
                <c:formatCode>0.00</c:formatCode>
                <c:ptCount val="4"/>
                <c:pt idx="0">
                  <c:v>3.53324696283094</c:v>
                </c:pt>
                <c:pt idx="1">
                  <c:v>1.23231783447492</c:v>
                </c:pt>
                <c:pt idx="2">
                  <c:v>0.58628521397196</c:v>
                </c:pt>
                <c:pt idx="3">
                  <c:v>0.209615947463779</c:v>
                </c:pt>
              </c:numCache>
            </c:numRef>
          </c:yVal>
        </c:ser>
        <c:axId val="286357192"/>
        <c:axId val="287130072"/>
      </c:scatterChart>
      <c:valAx>
        <c:axId val="286357192"/>
        <c:scaling>
          <c:orientation val="minMax"/>
          <c:max val="96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(h)</a:t>
                </a:r>
              </a:p>
            </c:rich>
          </c:tx>
        </c:title>
        <c:numFmt formatCode="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87130072"/>
        <c:crosses val="autoZero"/>
        <c:crossBetween val="midCat"/>
        <c:majorUnit val="24.0"/>
      </c:valAx>
      <c:valAx>
        <c:axId val="28713007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As Concentration</a:t>
                </a:r>
                <a:r>
                  <a:rPr lang="en-US" baseline="0"/>
                  <a:t> (mg/L)</a:t>
                </a:r>
                <a:endParaRPr lang="en-US"/>
              </a:p>
            </c:rich>
          </c:tx>
        </c:title>
        <c:numFmt formatCode="0.00" sourceLinked="1"/>
        <c:tickLblPos val="nextTo"/>
        <c:crossAx val="286357192"/>
        <c:crosses val="autoZero"/>
        <c:crossBetween val="midCat"/>
      </c:valAx>
    </c:plotArea>
    <c:plotVisOnly val="1"/>
    <c:dispBlanksAs val="gap"/>
  </c:chart>
  <c:spPr>
    <a:solidFill>
      <a:schemeClr val="bg1"/>
    </a:solidFill>
  </c:sp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lineMarker"/>
        <c:ser>
          <c:idx val="4"/>
          <c:order val="0"/>
          <c:tx>
            <c:v>4B-30m Live As(III)</c:v>
          </c:tx>
          <c:spPr>
            <a:ln w="15875">
              <a:solidFill>
                <a:srgbClr val="8AB1FE"/>
              </a:solidFill>
            </a:ln>
          </c:spPr>
          <c:marker>
            <c:symbol val="circle"/>
            <c:size val="7"/>
            <c:spPr>
              <a:solidFill>
                <a:srgbClr val="8AB1FE"/>
              </a:solidFill>
              <a:ln>
                <a:solidFill>
                  <a:srgbClr val="8AB1FE"/>
                </a:solidFill>
              </a:ln>
            </c:spPr>
          </c:marker>
          <c:errBars>
            <c:errDir val="x"/>
            <c:errBarType val="both"/>
            <c:errValType val="fixedVal"/>
            <c:val val="1.0"/>
          </c:errBars>
          <c:errBars>
            <c:errDir val="y"/>
            <c:errBarType val="both"/>
            <c:errValType val="cust"/>
            <c:plus>
              <c:numRef>
                <c:f>'Results graphs'!$L$56:$L$59</c:f>
                <c:numCache>
                  <c:formatCode>General</c:formatCode>
                  <c:ptCount val="4"/>
                  <c:pt idx="0">
                    <c:v>0.0401361978761661</c:v>
                  </c:pt>
                  <c:pt idx="1">
                    <c:v>0.186192540472208</c:v>
                  </c:pt>
                  <c:pt idx="2">
                    <c:v>0.298488899963625</c:v>
                  </c:pt>
                  <c:pt idx="3">
                    <c:v>0.193248695685442</c:v>
                  </c:pt>
                </c:numCache>
              </c:numRef>
            </c:plus>
            <c:minus>
              <c:numRef>
                <c:f>'Results graphs'!$L$56:$L$59</c:f>
                <c:numCache>
                  <c:formatCode>General</c:formatCode>
                  <c:ptCount val="4"/>
                  <c:pt idx="0">
                    <c:v>0.0401361978761661</c:v>
                  </c:pt>
                  <c:pt idx="1">
                    <c:v>0.186192540472208</c:v>
                  </c:pt>
                  <c:pt idx="2">
                    <c:v>0.298488899963625</c:v>
                  </c:pt>
                  <c:pt idx="3">
                    <c:v>0.193248695685442</c:v>
                  </c:pt>
                </c:numCache>
              </c:numRef>
            </c:minus>
            <c:spPr>
              <a:ln>
                <a:solidFill>
                  <a:srgbClr val="8AB1FE"/>
                </a:solidFill>
              </a:ln>
            </c:spPr>
          </c:errBars>
          <c:xVal>
            <c:numRef>
              <c:f>'Results graphs'!$J$56:$J$59</c:f>
              <c:numCache>
                <c:formatCode>0</c:formatCode>
                <c:ptCount val="4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96.0</c:v>
                </c:pt>
              </c:numCache>
            </c:numRef>
          </c:xVal>
          <c:yVal>
            <c:numRef>
              <c:f>'Results graphs'!$K$56:$K$59</c:f>
              <c:numCache>
                <c:formatCode>0.00</c:formatCode>
                <c:ptCount val="4"/>
                <c:pt idx="0">
                  <c:v>1.500163487131243</c:v>
                </c:pt>
                <c:pt idx="1">
                  <c:v>2.867638856447074</c:v>
                </c:pt>
                <c:pt idx="2">
                  <c:v>3.134945620383456</c:v>
                </c:pt>
                <c:pt idx="3">
                  <c:v>3.20014282838101</c:v>
                </c:pt>
              </c:numCache>
            </c:numRef>
          </c:yVal>
        </c:ser>
        <c:ser>
          <c:idx val="5"/>
          <c:order val="1"/>
          <c:tx>
            <c:v>4B-30m Live As(V)</c:v>
          </c:tx>
          <c:spPr>
            <a:ln w="15875">
              <a:solidFill>
                <a:srgbClr val="0251EE"/>
              </a:solidFill>
            </a:ln>
          </c:spPr>
          <c:marker>
            <c:symbol val="circle"/>
            <c:size val="7"/>
            <c:spPr>
              <a:solidFill>
                <a:srgbClr val="0251EE"/>
              </a:solidFill>
              <a:ln>
                <a:solidFill>
                  <a:srgbClr val="0251EE"/>
                </a:solidFill>
              </a:ln>
            </c:spPr>
          </c:marker>
          <c:errBars>
            <c:errDir val="x"/>
            <c:errBarType val="both"/>
            <c:errValType val="fixedVal"/>
            <c:val val="1.0"/>
          </c:errBars>
          <c:errBars>
            <c:errDir val="y"/>
            <c:errBarType val="both"/>
            <c:errValType val="cust"/>
            <c:plus>
              <c:numRef>
                <c:f>'Results graphs'!$N$56:$N$59</c:f>
                <c:numCache>
                  <c:formatCode>General</c:formatCode>
                  <c:ptCount val="4"/>
                  <c:pt idx="0">
                    <c:v>0.0702132102273809</c:v>
                  </c:pt>
                  <c:pt idx="1">
                    <c:v>0.13407024635531</c:v>
                  </c:pt>
                  <c:pt idx="2">
                    <c:v>0.0722375178494998</c:v>
                  </c:pt>
                  <c:pt idx="3">
                    <c:v>0.0122328520558123</c:v>
                  </c:pt>
                </c:numCache>
              </c:numRef>
            </c:plus>
            <c:minus>
              <c:numRef>
                <c:f>'Results graphs'!$N$56:$N$59</c:f>
                <c:numCache>
                  <c:formatCode>General</c:formatCode>
                  <c:ptCount val="4"/>
                  <c:pt idx="0">
                    <c:v>0.0702132102273809</c:v>
                  </c:pt>
                  <c:pt idx="1">
                    <c:v>0.13407024635531</c:v>
                  </c:pt>
                  <c:pt idx="2">
                    <c:v>0.0722375178494998</c:v>
                  </c:pt>
                  <c:pt idx="3">
                    <c:v>0.0122328520558123</c:v>
                  </c:pt>
                </c:numCache>
              </c:numRef>
            </c:minus>
            <c:spPr>
              <a:ln>
                <a:solidFill>
                  <a:srgbClr val="0251EE"/>
                </a:solidFill>
              </a:ln>
            </c:spPr>
          </c:errBars>
          <c:xVal>
            <c:numRef>
              <c:f>'Results graphs'!$J$56:$J$59</c:f>
              <c:numCache>
                <c:formatCode>0</c:formatCode>
                <c:ptCount val="4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96.0</c:v>
                </c:pt>
              </c:numCache>
            </c:numRef>
          </c:xVal>
          <c:yVal>
            <c:numRef>
              <c:f>'Results graphs'!$M$56:$M$59</c:f>
              <c:numCache>
                <c:formatCode>0.00</c:formatCode>
                <c:ptCount val="4"/>
                <c:pt idx="0">
                  <c:v>3.53324696283094</c:v>
                </c:pt>
                <c:pt idx="1">
                  <c:v>1.23231783447492</c:v>
                </c:pt>
                <c:pt idx="2">
                  <c:v>0.58628521397196</c:v>
                </c:pt>
                <c:pt idx="3">
                  <c:v>0.209615947463779</c:v>
                </c:pt>
              </c:numCache>
            </c:numRef>
          </c:yVal>
        </c:ser>
        <c:axId val="224896232"/>
        <c:axId val="225041560"/>
      </c:scatterChart>
      <c:scatterChart>
        <c:scatterStyle val="lineMarker"/>
        <c:ser>
          <c:idx val="0"/>
          <c:order val="2"/>
          <c:tx>
            <c:v>ln 4B-30m cell count</c:v>
          </c:tx>
          <c:xVal>
            <c:numRef>
              <c:f>'Results graphs'!$X$2:$AA$2</c:f>
              <c:numCache>
                <c:formatCode>General</c:formatCode>
                <c:ptCount val="4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96.0</c:v>
                </c:pt>
              </c:numCache>
            </c:numRef>
          </c:xVal>
          <c:yVal>
            <c:numRef>
              <c:f>'Results graphs'!$X$7:$AA$7</c:f>
              <c:numCache>
                <c:formatCode>General</c:formatCode>
                <c:ptCount val="4"/>
                <c:pt idx="0">
                  <c:v>6.75966784468964</c:v>
                </c:pt>
                <c:pt idx="1">
                  <c:v>7.868252475839427</c:v>
                </c:pt>
                <c:pt idx="2">
                  <c:v>7.631781872947648</c:v>
                </c:pt>
                <c:pt idx="3">
                  <c:v>7.538238500689552</c:v>
                </c:pt>
              </c:numCache>
            </c:numRef>
          </c:yVal>
        </c:ser>
        <c:axId val="224891240"/>
        <c:axId val="225080088"/>
      </c:scatterChart>
      <c:valAx>
        <c:axId val="224896232"/>
        <c:scaling>
          <c:orientation val="minMax"/>
          <c:max val="96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(h)</a:t>
                </a:r>
              </a:p>
            </c:rich>
          </c:tx>
        </c:title>
        <c:numFmt formatCode="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25041560"/>
        <c:crosses val="autoZero"/>
        <c:crossBetween val="midCat"/>
        <c:majorUnit val="24.0"/>
      </c:valAx>
      <c:valAx>
        <c:axId val="22504156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As Concentration</a:t>
                </a:r>
                <a:r>
                  <a:rPr lang="en-US" baseline="0"/>
                  <a:t> (mg/L)</a:t>
                </a:r>
                <a:endParaRPr lang="en-US"/>
              </a:p>
            </c:rich>
          </c:tx>
        </c:title>
        <c:numFmt formatCode="0.00" sourceLinked="1"/>
        <c:tickLblPos val="nextTo"/>
        <c:crossAx val="224896232"/>
        <c:crosses val="autoZero"/>
        <c:crossBetween val="midCat"/>
      </c:valAx>
      <c:valAx>
        <c:axId val="224891240"/>
        <c:scaling>
          <c:orientation val="minMax"/>
        </c:scaling>
        <c:delete val="1"/>
        <c:axPos val="b"/>
        <c:numFmt formatCode="General" sourceLinked="1"/>
        <c:tickLblPos val="none"/>
        <c:crossAx val="225080088"/>
        <c:crosses val="autoZero"/>
        <c:crossBetween val="midCat"/>
      </c:valAx>
      <c:valAx>
        <c:axId val="225080088"/>
        <c:scaling>
          <c:orientation val="minMax"/>
        </c:scaling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log </a:t>
                </a:r>
                <a:r>
                  <a:rPr lang="en-US" baseline="0"/>
                  <a:t>cell count (cells/ml)</a:t>
                </a:r>
                <a:endParaRPr lang="en-US"/>
              </a:p>
            </c:rich>
          </c:tx>
        </c:title>
        <c:numFmt formatCode="General" sourceLinked="1"/>
        <c:tickLblPos val="nextTo"/>
        <c:crossAx val="224891240"/>
        <c:crosses val="max"/>
        <c:crossBetween val="midCat"/>
      </c:valAx>
    </c:plotArea>
    <c:plotVisOnly val="1"/>
    <c:dispBlanksAs val="gap"/>
  </c:chart>
  <c:spPr>
    <a:solidFill>
      <a:schemeClr val="bg1"/>
    </a:solidFill>
  </c:sp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AE3D9AD-C7D9-5F44-A2BC-A6DC906F48FD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8DE9173-7D0F-CD4D-8981-B17C9FD57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9934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Many in this audience may be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experienced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enough to remember the film with Tony Curtis, Jack Lemmon, and Marilynn Monroe.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Here, I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m referring to microorganisms, of course – and specifically those living in extreme environments (extremophiles).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m not an astronomer or a planetary scientist; I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m a microbial geochemist – predominantly Earth-based.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But I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ve been around planetary scientists enough over the past 12 years or so to know that NASA seeks to find ET life.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One of the truly cross-cutting themes at NASA is </a:t>
            </a:r>
            <a:r>
              <a:rPr lang="en-US" i="1">
                <a:latin typeface="Calibri" charset="0"/>
                <a:ea typeface="ＭＳ Ｐゴシック" charset="0"/>
                <a:cs typeface="ＭＳ Ｐゴシック" charset="0"/>
              </a:rPr>
              <a:t>Astrobiology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– the OoL, early evolution of life, planetary habitability, …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Despite the sexy plans for life detection on some distant body, much of Astrobiology is carried out on Earth.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5143C7-2C0B-7A45-968C-482BFF481BCC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7A1C87D-D8D0-4942-BBBD-7DAD97798067}" type="slidenum">
              <a:rPr lang="en-US" sz="1200"/>
              <a:pPr algn="r"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ABC51D9-4943-AC4F-B670-FA9E7128DAD8}" type="slidenum">
              <a:rPr lang="en-US" sz="1200"/>
              <a:pPr algn="r"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CB28FD2-E001-314E-8471-0077F9F158A1}" type="slidenum">
              <a:rPr lang="en-US" sz="1200"/>
              <a:pPr algn="r"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A3817D3-FD69-9048-B16C-5DC72B8804F5}" type="slidenum">
              <a:rPr lang="en-US" sz="1200"/>
              <a:pPr algn="r"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C18BC36-4D51-5C46-BFC0-2CBB1F7A23E0}" type="slidenum">
              <a:rPr lang="en-US" sz="1200"/>
              <a:pPr algn="r"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7E6BE88-D234-284B-AE09-E6B15334A7CD}" type="slidenum">
              <a:rPr lang="en-US" sz="1200"/>
              <a:pPr algn="r"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0E71A75-6468-D145-BB53-B33E48D44F43}" type="slidenum">
              <a:rPr lang="en-US" sz="1200"/>
              <a:pPr algn="r" eaLnBrk="1" hangingPunct="1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9B90701-574C-4E44-BDFF-AB31A4E4D754}" type="slidenum">
              <a:rPr lang="en-US" sz="1200"/>
              <a:pPr algn="r" eaLnBrk="1" hangingPunct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~3.85 Ga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BIF on Akilia Island, Greenland</a:t>
            </a:r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~3.5 Ga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Apex Cherts, Warrawoona Group in Western Australia.</a:t>
            </a:r>
          </a:p>
          <a:p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&gt;3.4 Ga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Dresser Formation, Warrawoona Group, Australia</a:t>
            </a:r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AU" b="1">
                <a:solidFill>
                  <a:srgbClr val="FFFF27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~2.7 Ga</a:t>
            </a:r>
            <a:r>
              <a:rPr lang="en-AU">
                <a:solidFill>
                  <a:srgbClr val="FFFF27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Shales, Pilbara Craton, Australia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87BB4D1-4D17-DE4E-9100-9409AFF52E45}" type="slidenum">
              <a:rPr lang="en-US" sz="1200"/>
              <a:pPr algn="r"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B2651D9-10CE-A849-92CC-944C39B5CCFF}" type="slidenum">
              <a:rPr lang="en-US" sz="1200"/>
              <a:pPr algn="r"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217F36D-0DD9-C84E-8584-7FAE6942470B}" type="slidenum">
              <a:rPr lang="en-US" sz="1200"/>
              <a:pPr algn="r"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7EB74CD-B928-534F-8688-EF99E9AB4D39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DA63EB4-8681-E848-8854-91E889B6D3CB}" type="slidenum">
              <a:rPr lang="en-US" sz="1200"/>
              <a:pPr algn="r"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B741198-8FE4-AC4D-8E20-EC2D5E90909D}" type="slidenum">
              <a:rPr lang="en-US" sz="1200"/>
              <a:pPr algn="r" eaLnBrk="1" hangingPunct="1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A5DC1FC-27F3-A142-9EEC-7D362E923505}" type="slidenum">
              <a:rPr lang="en-US" sz="1200"/>
              <a:pPr algn="r" eaLnBrk="1" hangingPunct="1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CD5A245-E148-3744-A9AD-AEDFA4CEBEA6}" type="slidenum">
              <a:rPr lang="en-US" sz="1200"/>
              <a:pPr algn="r" eaLnBrk="1" hangingPunct="1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2161B18-82C0-3A41-9761-274C2FAA65A4}" type="slidenum">
              <a:rPr lang="en-US" sz="1200"/>
              <a:pPr algn="r"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FB202AC-DF02-B247-A318-5723024DAE32}" type="slidenum">
              <a:rPr lang="en-US" sz="1200"/>
              <a:pPr algn="r"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99CD960-8978-9649-8E0E-651819F6F314}" type="slidenum">
              <a:rPr lang="en-US" sz="1200"/>
              <a:pPr algn="r"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090EDD5-4133-8248-B4B4-A8529BBCE641}" type="slidenum">
              <a:rPr lang="en-US" sz="1200"/>
              <a:pPr algn="r" eaLnBrk="1" hangingPunct="1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8C455AD-A441-034C-9779-5318FD304642}" type="slidenum">
              <a:rPr lang="en-US" sz="1200"/>
              <a:pPr algn="r" eaLnBrk="1" hangingPunct="1"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C27DE51-17A5-E245-BD3D-3638522D2659}" type="slidenum">
              <a:rPr lang="en-US" sz="1200"/>
              <a:pPr algn="r"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BA25D50-6F1C-ED48-820B-FED7E17B15C2}" type="slidenum">
              <a:rPr lang="en-US" sz="1200"/>
              <a:pPr algn="r" eaLnBrk="1" hangingPunct="1"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668D3F7-4671-E542-83E2-110433840357}" type="slidenum">
              <a:rPr lang="en-US" sz="1200"/>
              <a:pPr algn="r" eaLnBrk="1" hangingPunct="1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89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04DB269-B59D-E546-8FB1-0F525E785F13}" type="slidenum">
              <a:rPr lang="en-US" sz="1200"/>
              <a:pPr algn="r" eaLnBrk="1" hangingPunct="1"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23D6E96-0A4B-E14B-9C70-E7572D35F68E}" type="slidenum">
              <a:rPr lang="en-US" sz="1200"/>
              <a:pPr algn="r" eaLnBrk="1" hangingPunct="1"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877AA2D-5AB3-C542-950D-830533706BCA}" type="slidenum">
              <a:rPr lang="en-US" sz="1200"/>
              <a:pPr algn="r" eaLnBrk="1" hangingPunct="1"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F5B31FE-4958-EF49-835F-62780187F694}" type="slidenum">
              <a:rPr lang="en-US" sz="1200"/>
              <a:pPr algn="r" eaLnBrk="1" hangingPunct="1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09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8E5CA33-A243-9E4C-A720-5C30DC59598E}" type="slidenum">
              <a:rPr lang="en-US" sz="1200"/>
              <a:pPr algn="r" eaLnBrk="1" hangingPunct="1"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09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8E5CA33-A243-9E4C-A720-5C30DC59598E}" type="slidenum">
              <a:rPr lang="en-US" sz="1200"/>
              <a:pPr algn="r" eaLnBrk="1" hangingPunct="1"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13391C-01D2-904A-8182-EA62DBDB2B4F}" type="slidenum">
              <a:rPr lang="en-US" sz="1200"/>
              <a:pPr eaLnBrk="1" hangingPunct="1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49CDFD3-3B10-AC46-8581-6D7EA9C543C9}" type="slidenum">
              <a:rPr lang="en-US" sz="1200"/>
              <a:pPr algn="r" eaLnBrk="1" hangingPunct="1"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BAC63A4-9E20-7F4C-8B37-48581C93F934}" type="slidenum">
              <a:rPr lang="en-US" sz="1200"/>
              <a:pPr algn="r"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420D039-85F0-674E-AAAB-55F220E652DF}" type="slidenum">
              <a:rPr lang="en-US" sz="1200"/>
              <a:pPr algn="r" eaLnBrk="1" hangingPunct="1"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DC83CA1-7C6B-8249-9038-DCE16AB51ABF}" type="slidenum">
              <a:rPr lang="en-US" sz="1200"/>
              <a:pPr algn="r" eaLnBrk="1" hangingPunct="1"/>
              <a:t>45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0C20A6F-527E-8C4B-8257-EFF8F1D2F377}" type="slidenum">
              <a:rPr lang="en-US" sz="1200"/>
              <a:pPr algn="r" eaLnBrk="1" hangingPunct="1"/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12550D8-CDA2-F142-A424-56A022776C68}" type="slidenum">
              <a:rPr lang="en-US" sz="1200"/>
              <a:pPr algn="r"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FC7B25C-6BD9-E849-A1D1-D2AB677702DE}" type="slidenum">
              <a:rPr lang="en-US" sz="1200"/>
              <a:pPr algn="r"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B3DD7E6-63E7-8142-9A73-F260DF1C065A}" type="slidenum">
              <a:rPr lang="en-US" sz="1200"/>
              <a:pPr algn="r"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A91317E-F08F-C244-9572-21E02B4226F7}" type="slidenum">
              <a:rPr lang="en-US" sz="1200"/>
              <a:pPr algn="r"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283C997-EA04-EB41-A679-2372E9B3DCA2}" type="slidenum">
              <a:rPr lang="en-US" sz="1200"/>
              <a:pPr algn="r"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7F628-F959-6542-B956-247A2C583A41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9558-7C76-B543-8B65-1DA4F495A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5994068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D7ADA-576F-954C-8090-8FD971C97C1E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9BD52-7027-2045-B978-9B976CEC8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855333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13044-708A-1745-B1E6-CDBB2ECBF5CB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81802-35E0-044B-89CF-A1059686A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305741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F4475-8362-1E4D-AEF5-FBAD87B7AC92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7ACD-EF2F-6F42-9524-53B88F4F7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479975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48AA7-4CD9-EC4F-A78B-A4840AC21DFF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53A06-2AEA-914F-91F0-CB7D27DD2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618537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BA1D3-5B07-7A44-9556-34E344C33E85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80161-7315-3145-878B-07EB4B095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141545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97398-5A43-BD46-9BA2-6F0082C73ECD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E19A-72CB-324E-B732-36D25BCE4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550618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F4286-D92D-994E-A041-46EDACBB7D37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489E7-7823-FB4D-BA2F-C4EDDBDBA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9166277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E020-F046-4440-B070-CE42C4BA6051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E639E-7D4D-984B-AB86-D4B899D8F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0962166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747F9-1FE3-B045-9359-1985EFEC976E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C1B7-130A-2F4B-930E-847907E4E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910970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4F362-3918-B948-A344-7CED707F8D29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C1A66-13E5-564F-B79D-58B3FC338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455588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69A12B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9F535886-90AF-A14E-983F-0DACD91011CB}" type="datetime1">
              <a:rPr lang="en-US"/>
              <a:pPr>
                <a:defRPr/>
              </a:pPr>
              <a:t>12/16/11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8C49F6BD-2779-8E45-984F-8A9B0655C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11.jpe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30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7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51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microsoft.com/office/2007/relationships/media" Target="../media/media1.mpg"/><Relationship Id="rId9" Type="http://schemas.openxmlformats.org/officeDocument/2006/relationships/image" Target="../media/image56.png"/><Relationship Id="rId1" Type="http://schemas.openxmlformats.org/officeDocument/2006/relationships/video" Target="../media/media1.mpg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4" Type="http://schemas.openxmlformats.org/officeDocument/2006/relationships/image" Target="../media/image57.png"/><Relationship Id="rId1" Type="http://schemas.openxmlformats.org/officeDocument/2006/relationships/video" Target="../media/media2.mpg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pn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0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2667000" y="903288"/>
            <a:ext cx="5334000" cy="1077912"/>
          </a:xfrm>
          <a:prstGeom prst="rect">
            <a:avLst/>
          </a:prstGeom>
          <a:noFill/>
          <a:ln>
            <a:noFill/>
          </a:ln>
          <a:effectLst>
            <a:outerShdw dist="50800" dir="5400000" algn="ctr" rotWithShape="0">
              <a:schemeClr val="tx1"/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bg1"/>
                </a:solidFill>
                <a:latin typeface="Calibri" charset="0"/>
                <a:cs typeface="Arial" charset="0"/>
              </a:rPr>
              <a:t>Center for Dark Energy </a:t>
            </a:r>
            <a:br>
              <a:rPr lang="en-US" sz="3200">
                <a:solidFill>
                  <a:schemeClr val="bg1"/>
                </a:solidFill>
                <a:latin typeface="Calibri" charset="0"/>
                <a:cs typeface="Arial" charset="0"/>
              </a:rPr>
            </a:br>
            <a:r>
              <a:rPr lang="en-US" sz="3200">
                <a:solidFill>
                  <a:schemeClr val="bg1"/>
                </a:solidFill>
                <a:latin typeface="Calibri" charset="0"/>
                <a:cs typeface="Arial" charset="0"/>
              </a:rPr>
              <a:t>Biosphere Investigations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332038"/>
            <a:ext cx="9144000" cy="2586037"/>
          </a:xfrm>
          <a:prstGeom prst="rect">
            <a:avLst/>
          </a:prstGeom>
          <a:solidFill>
            <a:srgbClr val="76B630">
              <a:alpha val="66667"/>
            </a:srgbClr>
          </a:solidFill>
          <a:effectLst/>
        </p:spPr>
        <p:txBody>
          <a:bodyPr tIns="182880" bIns="1828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Some like it hot … and toxic!</a:t>
            </a:r>
          </a:p>
          <a:p>
            <a:pPr algn="ctr" eaLnBrk="1" hangingPunct="1">
              <a:defRPr/>
            </a:pP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  <a:p>
            <a:pPr algn="ctr" eaLnBrk="1" hangingPunct="1"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Jan Amend</a:t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</a:b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University of Southern California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</a:br>
            <a:endParaRPr lang="en-US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4800" y="5562600"/>
            <a:ext cx="434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COSEE-West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30 November 2011</a:t>
            </a:r>
          </a:p>
        </p:txBody>
      </p:sp>
      <p:pic>
        <p:nvPicPr>
          <p:cNvPr id="10" name="Picture 9" descr="C-DEBIlogo3sq.psd"/>
          <p:cNvPicPr>
            <a:picLocks noChangeAspect="1"/>
          </p:cNvPicPr>
          <p:nvPr/>
        </p:nvPicPr>
        <p:blipFill>
          <a:blip r:embed="rId4">
            <a:lum bright="-6000" contrast="4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1069975" cy="106680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tl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36576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1.  Origin of Life</a:t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2.  Limits of Life</a:t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3.  Deep-Subsurface Biosphere</a:t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4.  Shallow-Sea Vents</a:t>
            </a:r>
            <a:endParaRPr lang="en-US" sz="3600" dirty="0" smtClean="0"/>
          </a:p>
        </p:txBody>
      </p:sp>
      <p:grpSp>
        <p:nvGrpSpPr>
          <p:cNvPr id="32770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32772" name="Picture 10" descr="C-DEBIrockbkg_topbar2.ps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4" name="Picture 13" descr="nsf1_nobkg.gif"/>
            <p:cNvPicPr>
              <a:picLocks noChangeAspect="1"/>
            </p:cNvPicPr>
            <p:nvPr/>
          </p:nvPicPr>
          <p:blipFill>
            <a:blip r:embed="rId4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C-DEBIlogo3sq.psd"/>
            <p:cNvPicPr>
              <a:picLocks noChangeAspect="1"/>
            </p:cNvPicPr>
            <p:nvPr/>
          </p:nvPicPr>
          <p:blipFill>
            <a:blip r:embed="rId5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36576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1.  Origin of Life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2.  Limits of Life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3.  Deep-Subsurface Biosphere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4.  Shallow-Sea Vents</a:t>
            </a:r>
            <a:endParaRPr lang="en-US" sz="3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4818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34820" name="Picture 10" descr="C-DEBIrockbkg_topbar2.ps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0" name="Picture 19" descr="nsf1_nobkg.gif"/>
            <p:cNvPicPr>
              <a:picLocks noChangeAspect="1"/>
            </p:cNvPicPr>
            <p:nvPr/>
          </p:nvPicPr>
          <p:blipFill>
            <a:blip r:embed="rId4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C-DEBIlogo3sq.psd"/>
            <p:cNvPicPr>
              <a:picLocks noChangeAspect="1"/>
            </p:cNvPicPr>
            <p:nvPr/>
          </p:nvPicPr>
          <p:blipFill>
            <a:blip r:embed="rId5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Title</a:t>
            </a:r>
            <a:endParaRPr lang="en-US" sz="3600" smtClean="0"/>
          </a:p>
        </p:txBody>
      </p:sp>
      <p:sp>
        <p:nvSpPr>
          <p:cNvPr id="36866" name="Title 1"/>
          <p:cNvSpPr>
            <a:spLocks/>
          </p:cNvSpPr>
          <p:nvPr/>
        </p:nvSpPr>
        <p:spPr bwMode="auto">
          <a:xfrm>
            <a:off x="762000" y="1243013"/>
            <a:ext cx="7772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>
                <a:latin typeface="Calibri" charset="0"/>
              </a:rPr>
              <a:t>Subtitle</a:t>
            </a:r>
            <a:endParaRPr lang="en-US" sz="3200" b="1">
              <a:latin typeface="Calibri" charset="0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133600" y="2139950"/>
            <a:ext cx="48768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4" tIns="48322" rIns="96644" bIns="48322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Arial" pitchFamily="-111" charset="0"/>
                <a:cs typeface="Arial" pitchFamily="-111" charset="0"/>
              </a:rPr>
              <a:t>Text</a:t>
            </a:r>
          </a:p>
        </p:txBody>
      </p:sp>
      <p:pic>
        <p:nvPicPr>
          <p:cNvPr id="36868" name="Picture 4" descr="BiogeoClockNov03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613" b="2409"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9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36871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7" name="Picture 16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810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8100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14"/>
          <p:cNvSpPr txBox="1">
            <a:spLocks noChangeArrowheads="1"/>
          </p:cNvSpPr>
          <p:nvPr/>
        </p:nvSpPr>
        <p:spPr bwMode="auto">
          <a:xfrm>
            <a:off x="1752600" y="381000"/>
            <a:ext cx="6059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The </a:t>
            </a:r>
            <a:r>
              <a:rPr lang="ja-JP" altLang="en-US" sz="2800" b="1">
                <a:solidFill>
                  <a:schemeClr val="bg1"/>
                </a:solidFill>
              </a:rPr>
              <a:t>“</a:t>
            </a:r>
            <a:r>
              <a:rPr lang="en-US" altLang="ja-JP" sz="2800" b="1">
                <a:solidFill>
                  <a:schemeClr val="bg1"/>
                </a:solidFill>
              </a:rPr>
              <a:t>spark discharge</a:t>
            </a:r>
            <a:r>
              <a:rPr lang="ja-JP" altLang="en-US" sz="2800" b="1">
                <a:solidFill>
                  <a:schemeClr val="bg1"/>
                </a:solidFill>
              </a:rPr>
              <a:t>”</a:t>
            </a:r>
            <a:r>
              <a:rPr lang="en-US" altLang="ja-JP" sz="2800" b="1">
                <a:solidFill>
                  <a:schemeClr val="bg1"/>
                </a:solidFill>
              </a:rPr>
              <a:t> experiment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38916" name="TextBox 15"/>
          <p:cNvSpPr txBox="1">
            <a:spLocks noChangeArrowheads="1"/>
          </p:cNvSpPr>
          <p:nvPr/>
        </p:nvSpPr>
        <p:spPr bwMode="auto">
          <a:xfrm>
            <a:off x="457200" y="4648200"/>
            <a:ext cx="1104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Stanley Miller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63588" y="5105400"/>
            <a:ext cx="3198812" cy="646113"/>
            <a:chOff x="764089" y="5105400"/>
            <a:chExt cx="3198311" cy="646331"/>
          </a:xfrm>
        </p:grpSpPr>
        <p:sp>
          <p:nvSpPr>
            <p:cNvPr id="38924" name="TextBox 16"/>
            <p:cNvSpPr txBox="1">
              <a:spLocks noChangeArrowheads="1"/>
            </p:cNvSpPr>
            <p:nvPr/>
          </p:nvSpPr>
          <p:spPr bwMode="auto">
            <a:xfrm>
              <a:off x="764089" y="5105400"/>
              <a:ext cx="319831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/>
                <a:t>Gases (CH</a:t>
              </a:r>
              <a:r>
                <a:rPr lang="en-US" sz="1800" b="1" baseline="-25000"/>
                <a:t>4</a:t>
              </a:r>
              <a:r>
                <a:rPr lang="en-US" sz="1800" b="1"/>
                <a:t>, NH</a:t>
              </a:r>
              <a:r>
                <a:rPr lang="en-US" sz="1800" b="1" baseline="-25000"/>
                <a:t>3</a:t>
              </a:r>
              <a:r>
                <a:rPr lang="en-US" sz="1800" b="1"/>
                <a:t>, H</a:t>
              </a:r>
              <a:r>
                <a:rPr lang="en-US" sz="1800" b="1" baseline="-25000"/>
                <a:t>2</a:t>
              </a:r>
              <a:r>
                <a:rPr lang="en-US" sz="1800" b="1"/>
                <a:t>) + H</a:t>
              </a:r>
              <a:r>
                <a:rPr lang="en-US" sz="1800" b="1" baseline="-25000"/>
                <a:t>2</a:t>
              </a:r>
              <a:r>
                <a:rPr lang="en-US" sz="1800" b="1"/>
                <a:t>O </a:t>
              </a:r>
            </a:p>
            <a:p>
              <a:pPr algn="ctr" eaLnBrk="1" hangingPunct="1"/>
              <a:r>
                <a:rPr lang="en-US" sz="1800" b="1"/>
                <a:t> Amino Acids</a:t>
              </a: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1143442" y="5515113"/>
              <a:ext cx="457128" cy="120691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8918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38920" name="Picture 10" descr="C-DEBIrockbkg_topbar2.ps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" name="Picture 20" descr="nsf1_nobkg.gif"/>
            <p:cNvPicPr>
              <a:picLocks noChangeAspect="1"/>
            </p:cNvPicPr>
            <p:nvPr/>
          </p:nvPicPr>
          <p:blipFill>
            <a:blip r:embed="rId6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C-DEBIlogo3sq.psd"/>
            <p:cNvPicPr>
              <a:picLocks noChangeAspect="1"/>
            </p:cNvPicPr>
            <p:nvPr/>
          </p:nvPicPr>
          <p:blipFill>
            <a:blip r:embed="rId7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62513" y="42863"/>
            <a:ext cx="41687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000"/>
          <a:stretch>
            <a:fillRect/>
          </a:stretch>
        </p:blipFill>
        <p:spPr bwMode="auto">
          <a:xfrm>
            <a:off x="4862513" y="3100388"/>
            <a:ext cx="4191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3" name="Group 39"/>
          <p:cNvGrpSpPr>
            <a:grpSpLocks/>
          </p:cNvGrpSpPr>
          <p:nvPr/>
        </p:nvGrpSpPr>
        <p:grpSpPr bwMode="auto">
          <a:xfrm>
            <a:off x="152400" y="1028700"/>
            <a:ext cx="4572000" cy="4838700"/>
            <a:chOff x="152400" y="1028700"/>
            <a:chExt cx="4572000" cy="4838700"/>
          </a:xfrm>
        </p:grpSpPr>
        <p:pic>
          <p:nvPicPr>
            <p:cNvPr id="4097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9293" t="5310" r="11063"/>
            <a:stretch>
              <a:fillRect/>
            </a:stretch>
          </p:blipFill>
          <p:spPr bwMode="auto">
            <a:xfrm>
              <a:off x="152400" y="1790700"/>
              <a:ext cx="4572000" cy="407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5" name="TextBox 17"/>
            <p:cNvSpPr txBox="1">
              <a:spLocks noChangeArrowheads="1"/>
            </p:cNvSpPr>
            <p:nvPr/>
          </p:nvSpPr>
          <p:spPr bwMode="auto">
            <a:xfrm>
              <a:off x="533400" y="2181880"/>
              <a:ext cx="73930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~25 °C</a:t>
              </a:r>
            </a:p>
            <a:p>
              <a:pPr eaLnBrk="1" hangingPunct="1"/>
              <a:r>
                <a:rPr lang="en-US" sz="1400"/>
                <a:t>pH ~5</a:t>
              </a:r>
            </a:p>
          </p:txBody>
        </p:sp>
        <p:sp>
          <p:nvSpPr>
            <p:cNvPr id="40976" name="TextBox 23"/>
            <p:cNvSpPr txBox="1">
              <a:spLocks noChangeArrowheads="1"/>
            </p:cNvSpPr>
            <p:nvPr/>
          </p:nvSpPr>
          <p:spPr bwMode="auto">
            <a:xfrm>
              <a:off x="2085110" y="4000500"/>
              <a:ext cx="76655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</a:t>
              </a:r>
              <a:r>
                <a:rPr lang="en-US" sz="1400" baseline="-25000"/>
                <a:t>2 </a:t>
              </a:r>
            </a:p>
            <a:p>
              <a:pPr algn="ctr" eaLnBrk="1" hangingPunct="1"/>
              <a:r>
                <a:rPr lang="en-US" sz="1400"/>
                <a:t>H</a:t>
              </a:r>
              <a:r>
                <a:rPr lang="en-US" sz="1400" baseline="-25000"/>
                <a:t>2</a:t>
              </a:r>
              <a:r>
                <a:rPr lang="en-US" sz="1400"/>
                <a:t>S</a:t>
              </a:r>
            </a:p>
            <a:p>
              <a:pPr algn="ctr" eaLnBrk="1" hangingPunct="1"/>
              <a:r>
                <a:rPr lang="en-US" sz="1400"/>
                <a:t>100 °C</a:t>
              </a:r>
            </a:p>
            <a:p>
              <a:pPr algn="ctr" eaLnBrk="1" hangingPunct="1"/>
              <a:r>
                <a:rPr lang="en-US" sz="1400"/>
                <a:t>pH ~10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52400" y="1028700"/>
              <a:ext cx="4572000" cy="755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978" name="TextBox 25"/>
            <p:cNvSpPr txBox="1">
              <a:spLocks noChangeArrowheads="1"/>
            </p:cNvSpPr>
            <p:nvPr/>
          </p:nvSpPr>
          <p:spPr bwMode="auto">
            <a:xfrm>
              <a:off x="289997" y="1866900"/>
              <a:ext cx="10054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CC"/>
                  </a:solidFill>
                </a:rPr>
                <a:t>OCEAN</a:t>
              </a:r>
            </a:p>
          </p:txBody>
        </p:sp>
        <p:sp>
          <p:nvSpPr>
            <p:cNvPr id="40979" name="TextBox 26"/>
            <p:cNvSpPr txBox="1">
              <a:spLocks noChangeArrowheads="1"/>
            </p:cNvSpPr>
            <p:nvPr/>
          </p:nvSpPr>
          <p:spPr bwMode="auto">
            <a:xfrm>
              <a:off x="304800" y="1028700"/>
              <a:ext cx="17833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7030A0"/>
                  </a:solidFill>
                </a:rPr>
                <a:t>ATMOSPHERE</a:t>
              </a:r>
            </a:p>
          </p:txBody>
        </p:sp>
        <p:pic>
          <p:nvPicPr>
            <p:cNvPr id="4098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9167" r="55833" b="80345"/>
            <a:stretch>
              <a:fillRect/>
            </a:stretch>
          </p:blipFill>
          <p:spPr bwMode="auto">
            <a:xfrm>
              <a:off x="3352800" y="1090585"/>
              <a:ext cx="1219200" cy="69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81" name="TextBox 28"/>
            <p:cNvSpPr txBox="1">
              <a:spLocks noChangeArrowheads="1"/>
            </p:cNvSpPr>
            <p:nvPr/>
          </p:nvSpPr>
          <p:spPr bwMode="auto">
            <a:xfrm>
              <a:off x="533400" y="1257300"/>
              <a:ext cx="182133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1-10 bar</a:t>
              </a:r>
            </a:p>
            <a:p>
              <a:pPr eaLnBrk="1" hangingPunct="1"/>
              <a:r>
                <a:rPr lang="en-US" sz="1400"/>
                <a:t>CO</a:t>
              </a:r>
              <a:r>
                <a:rPr lang="en-US" sz="1400" baseline="-25000"/>
                <a:t>2</a:t>
              </a:r>
              <a:r>
                <a:rPr lang="en-US" sz="1400"/>
                <a:t> &gt; N</a:t>
              </a:r>
              <a:r>
                <a:rPr lang="en-US" sz="1400" baseline="-25000"/>
                <a:t>2</a:t>
              </a:r>
              <a:r>
                <a:rPr lang="en-US" sz="1400"/>
                <a:t> &gt; CO, CH</a:t>
              </a:r>
              <a:r>
                <a:rPr lang="en-US" sz="1400" baseline="-25000"/>
                <a:t>4</a:t>
              </a:r>
              <a:endParaRPr lang="en-US" sz="1400"/>
            </a:p>
          </p:txBody>
        </p:sp>
      </p:grpSp>
      <p:sp>
        <p:nvSpPr>
          <p:cNvPr id="40964" name="TextBox 36"/>
          <p:cNvSpPr txBox="1">
            <a:spLocks noChangeArrowheads="1"/>
          </p:cNvSpPr>
          <p:nvPr/>
        </p:nvSpPr>
        <p:spPr bwMode="auto">
          <a:xfrm>
            <a:off x="685800" y="228600"/>
            <a:ext cx="354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Hydrothermal Systems</a:t>
            </a:r>
          </a:p>
        </p:txBody>
      </p:sp>
      <p:sp>
        <p:nvSpPr>
          <p:cNvPr id="23" name="5-Point Star 22"/>
          <p:cNvSpPr/>
          <p:nvPr/>
        </p:nvSpPr>
        <p:spPr>
          <a:xfrm>
            <a:off x="1600200" y="3733800"/>
            <a:ext cx="228600" cy="228600"/>
          </a:xfrm>
          <a:prstGeom prst="star5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3657600" y="3276600"/>
            <a:ext cx="228600" cy="228600"/>
          </a:xfrm>
          <a:prstGeom prst="star5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2133600" y="2971800"/>
            <a:ext cx="228600" cy="228600"/>
          </a:xfrm>
          <a:prstGeom prst="star5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40968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40970" name="Picture 10" descr="C-DEBIrockbkg_topbar2.ps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9" name="Picture 28" descr="nsf1_nobkg.gif"/>
            <p:cNvPicPr>
              <a:picLocks noChangeAspect="1"/>
            </p:cNvPicPr>
            <p:nvPr/>
          </p:nvPicPr>
          <p:blipFill>
            <a:blip r:embed="rId8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C-DEBIlogo3sq.psd"/>
            <p:cNvPicPr>
              <a:picLocks noChangeAspect="1"/>
            </p:cNvPicPr>
            <p:nvPr/>
          </p:nvPicPr>
          <p:blipFill>
            <a:blip r:embed="rId9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27432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Primordial</a:t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Soup</a:t>
            </a:r>
            <a:endParaRPr lang="en-US" sz="3600" dirty="0" smtClean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410200" y="381000"/>
            <a:ext cx="289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rPr>
              <a:t>Hydrothermal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rPr>
              <a:t>System</a:t>
            </a:r>
            <a:endParaRPr lang="en-US" sz="3600" dirty="0">
              <a:latin typeface="+mj-lt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23320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2" name="Group 15"/>
          <p:cNvGrpSpPr>
            <a:grpSpLocks/>
          </p:cNvGrpSpPr>
          <p:nvPr/>
        </p:nvGrpSpPr>
        <p:grpSpPr bwMode="auto">
          <a:xfrm>
            <a:off x="5486400" y="1447800"/>
            <a:ext cx="2438400" cy="2514600"/>
            <a:chOff x="152400" y="1028700"/>
            <a:chExt cx="4572000" cy="4147457"/>
          </a:xfrm>
        </p:grpSpPr>
        <p:pic>
          <p:nvPicPr>
            <p:cNvPr id="4302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9293" t="5310" r="11063" b="16055"/>
            <a:stretch>
              <a:fillRect/>
            </a:stretch>
          </p:blipFill>
          <p:spPr bwMode="auto">
            <a:xfrm>
              <a:off x="152400" y="1790700"/>
              <a:ext cx="4572000" cy="3385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52400" y="1028700"/>
              <a:ext cx="4572000" cy="754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023" name="TextBox 20"/>
            <p:cNvSpPr txBox="1">
              <a:spLocks noChangeArrowheads="1"/>
            </p:cNvSpPr>
            <p:nvPr/>
          </p:nvSpPr>
          <p:spPr bwMode="auto">
            <a:xfrm>
              <a:off x="289997" y="1866900"/>
              <a:ext cx="10054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CC"/>
                  </a:solidFill>
                </a:rPr>
                <a:t>OCEAN</a:t>
              </a:r>
            </a:p>
          </p:txBody>
        </p:sp>
        <p:sp>
          <p:nvSpPr>
            <p:cNvPr id="43024" name="TextBox 21"/>
            <p:cNvSpPr txBox="1">
              <a:spLocks noChangeArrowheads="1"/>
            </p:cNvSpPr>
            <p:nvPr/>
          </p:nvSpPr>
          <p:spPr bwMode="auto">
            <a:xfrm>
              <a:off x="304800" y="1028700"/>
              <a:ext cx="17833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7030A0"/>
                  </a:solidFill>
                </a:rPr>
                <a:t>ATMOSPHERE</a:t>
              </a:r>
            </a:p>
          </p:txBody>
        </p:sp>
        <p:pic>
          <p:nvPicPr>
            <p:cNvPr id="430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9167" r="55833" b="80345"/>
            <a:stretch>
              <a:fillRect/>
            </a:stretch>
          </p:blipFill>
          <p:spPr bwMode="auto">
            <a:xfrm>
              <a:off x="3352800" y="1090585"/>
              <a:ext cx="1219200" cy="69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3" name="TextBox 24"/>
          <p:cNvSpPr txBox="1">
            <a:spLocks noChangeArrowheads="1"/>
          </p:cNvSpPr>
          <p:nvPr/>
        </p:nvSpPr>
        <p:spPr bwMode="auto">
          <a:xfrm>
            <a:off x="990600" y="4068763"/>
            <a:ext cx="21161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u="sng"/>
              <a:t>First Life:</a:t>
            </a:r>
          </a:p>
          <a:p>
            <a:pPr eaLnBrk="1" hangingPunct="1"/>
            <a:endParaRPr lang="en-US" b="1"/>
          </a:p>
          <a:p>
            <a:pPr eaLnBrk="1" hangingPunct="1"/>
            <a:r>
              <a:rPr lang="en-US" b="1">
                <a:solidFill>
                  <a:srgbClr val="0000CC"/>
                </a:solidFill>
              </a:rPr>
              <a:t>Heterotroph</a:t>
            </a:r>
          </a:p>
          <a:p>
            <a:pPr eaLnBrk="1" hangingPunct="1"/>
            <a:r>
              <a:rPr lang="en-US" b="1">
                <a:solidFill>
                  <a:srgbClr val="0000CC"/>
                </a:solidFill>
              </a:rPr>
              <a:t>Psychrophile</a:t>
            </a:r>
          </a:p>
        </p:txBody>
      </p:sp>
      <p:sp>
        <p:nvSpPr>
          <p:cNvPr id="43014" name="TextBox 25"/>
          <p:cNvSpPr txBox="1">
            <a:spLocks noChangeArrowheads="1"/>
          </p:cNvSpPr>
          <p:nvPr/>
        </p:nvSpPr>
        <p:spPr bwMode="auto">
          <a:xfrm>
            <a:off x="5867400" y="4114800"/>
            <a:ext cx="20304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u="sng"/>
              <a:t>First Life:</a:t>
            </a:r>
          </a:p>
          <a:p>
            <a:pPr eaLnBrk="1" hangingPunct="1"/>
            <a:endParaRPr lang="en-US" b="1"/>
          </a:p>
          <a:p>
            <a:pPr eaLnBrk="1" hangingPunct="1"/>
            <a:r>
              <a:rPr lang="en-US" b="1">
                <a:solidFill>
                  <a:srgbClr val="006600"/>
                </a:solidFill>
              </a:rPr>
              <a:t>Autotroph</a:t>
            </a:r>
          </a:p>
          <a:p>
            <a:pPr eaLnBrk="1" hangingPunct="1"/>
            <a:r>
              <a:rPr lang="en-US" b="1">
                <a:solidFill>
                  <a:srgbClr val="006600"/>
                </a:solidFill>
              </a:rPr>
              <a:t>Thermophile</a:t>
            </a:r>
          </a:p>
        </p:txBody>
      </p:sp>
      <p:grpSp>
        <p:nvGrpSpPr>
          <p:cNvPr id="43015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43017" name="Picture 10" descr="C-DEBIrockbkg_topbar2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4" name="Picture 23" descr="nsf1_nobkg.gif"/>
            <p:cNvPicPr>
              <a:picLocks noChangeAspect="1"/>
            </p:cNvPicPr>
            <p:nvPr/>
          </p:nvPicPr>
          <p:blipFill>
            <a:blip r:embed="rId7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C-DEBIlogo3sq.psd"/>
            <p:cNvPicPr>
              <a:picLocks noChangeAspect="1"/>
            </p:cNvPicPr>
            <p:nvPr/>
          </p:nvPicPr>
          <p:blipFill>
            <a:blip r:embed="rId8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Title</a:t>
            </a:r>
            <a:endParaRPr lang="en-US" sz="3600" smtClean="0"/>
          </a:p>
        </p:txBody>
      </p:sp>
      <p:sp>
        <p:nvSpPr>
          <p:cNvPr id="45058" name="Title 1"/>
          <p:cNvSpPr>
            <a:spLocks/>
          </p:cNvSpPr>
          <p:nvPr/>
        </p:nvSpPr>
        <p:spPr bwMode="auto">
          <a:xfrm>
            <a:off x="762000" y="1243013"/>
            <a:ext cx="7772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>
                <a:latin typeface="Calibri" charset="0"/>
              </a:rPr>
              <a:t>Subtitle</a:t>
            </a:r>
            <a:endParaRPr lang="en-US" sz="3200" b="1">
              <a:latin typeface="Calibri" charset="0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133600" y="2139950"/>
            <a:ext cx="48768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4" tIns="48322" rIns="96644" bIns="48322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Arial" pitchFamily="-111" charset="0"/>
                <a:cs typeface="Arial" pitchFamily="-111" charset="0"/>
              </a:rPr>
              <a:t>Text</a:t>
            </a:r>
          </a:p>
        </p:txBody>
      </p:sp>
      <p:pic>
        <p:nvPicPr>
          <p:cNvPr id="45060" name="Picture 2" descr="tree_of_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"/>
            <a:ext cx="7127875" cy="58674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1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45063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7" name="Picture 16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Title</a:t>
            </a:r>
            <a:endParaRPr lang="en-US" sz="3600" smtClean="0"/>
          </a:p>
        </p:txBody>
      </p:sp>
      <p:sp>
        <p:nvSpPr>
          <p:cNvPr id="47106" name="Title 1"/>
          <p:cNvSpPr>
            <a:spLocks/>
          </p:cNvSpPr>
          <p:nvPr/>
        </p:nvSpPr>
        <p:spPr bwMode="auto">
          <a:xfrm>
            <a:off x="762000" y="1243013"/>
            <a:ext cx="7772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>
                <a:latin typeface="Calibri" charset="0"/>
              </a:rPr>
              <a:t>Subtitle</a:t>
            </a:r>
            <a:endParaRPr lang="en-US" sz="3200" b="1">
              <a:latin typeface="Calibri" charset="0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133600" y="2139950"/>
            <a:ext cx="48768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4" tIns="48322" rIns="96644" bIns="48322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Arial" pitchFamily="-111" charset="0"/>
                <a:cs typeface="Arial" pitchFamily="-111" charset="0"/>
              </a:rPr>
              <a:t>Text</a:t>
            </a:r>
          </a:p>
        </p:txBody>
      </p:sp>
      <p:pic>
        <p:nvPicPr>
          <p:cNvPr id="47108" name="Picture 4" descr="BiogeoClockNov03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613" b="2409"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9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47111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7" name="Picture 16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318"/>
          <p:cNvSpPr txBox="1">
            <a:spLocks noChangeArrowheads="1"/>
          </p:cNvSpPr>
          <p:nvPr/>
        </p:nvSpPr>
        <p:spPr bwMode="auto">
          <a:xfrm>
            <a:off x="5029200" y="457200"/>
            <a:ext cx="335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1"/>
                </a:solidFill>
              </a:rPr>
              <a:t>Some of the evidence for early life</a:t>
            </a:r>
          </a:p>
        </p:txBody>
      </p:sp>
      <p:grpSp>
        <p:nvGrpSpPr>
          <p:cNvPr id="49154" name="Group 12"/>
          <p:cNvGrpSpPr>
            <a:grpSpLocks/>
          </p:cNvGrpSpPr>
          <p:nvPr/>
        </p:nvGrpSpPr>
        <p:grpSpPr bwMode="auto">
          <a:xfrm>
            <a:off x="0" y="0"/>
            <a:ext cx="4419600" cy="3352800"/>
            <a:chOff x="1066800" y="1219200"/>
            <a:chExt cx="6200775" cy="5137150"/>
          </a:xfrm>
        </p:grpSpPr>
        <p:pic>
          <p:nvPicPr>
            <p:cNvPr id="4926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30392"/>
            <a:stretch>
              <a:fillRect/>
            </a:stretch>
          </p:blipFill>
          <p:spPr bwMode="auto">
            <a:xfrm>
              <a:off x="1066800" y="1219200"/>
              <a:ext cx="6172200" cy="513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64" name="Rectangle 5"/>
            <p:cNvSpPr>
              <a:spLocks noChangeArrowheads="1"/>
            </p:cNvSpPr>
            <p:nvPr/>
          </p:nvSpPr>
          <p:spPr bwMode="auto">
            <a:xfrm>
              <a:off x="4495800" y="1828800"/>
              <a:ext cx="2771775" cy="3810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5" name="Rectangle 6"/>
          <p:cNvSpPr>
            <a:spLocks noChangeArrowheads="1"/>
          </p:cNvSpPr>
          <p:nvPr/>
        </p:nvSpPr>
        <p:spPr bwMode="auto">
          <a:xfrm>
            <a:off x="0" y="3048000"/>
            <a:ext cx="2046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GrHelvetica" charset="0"/>
              </a:rPr>
              <a:t>Mojzsis et al., 1996, </a:t>
            </a:r>
            <a:r>
              <a:rPr lang="en-US" sz="1200" i="1">
                <a:latin typeface="GrHelvetica" charset="0"/>
              </a:rPr>
              <a:t>Nature</a:t>
            </a:r>
          </a:p>
        </p:txBody>
      </p:sp>
      <p:grpSp>
        <p:nvGrpSpPr>
          <p:cNvPr id="4" name="Group 319"/>
          <p:cNvGrpSpPr>
            <a:grpSpLocks/>
          </p:cNvGrpSpPr>
          <p:nvPr/>
        </p:nvGrpSpPr>
        <p:grpSpPr bwMode="auto">
          <a:xfrm>
            <a:off x="4495800" y="0"/>
            <a:ext cx="4648200" cy="3362325"/>
            <a:chOff x="4495800" y="0"/>
            <a:chExt cx="4648200" cy="3362198"/>
          </a:xfrm>
        </p:grpSpPr>
        <p:pic>
          <p:nvPicPr>
            <p:cNvPr id="49261" name="Picture 7" descr="416073a-f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0"/>
              <a:ext cx="4648200" cy="3362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62" name="Rectangle 11"/>
            <p:cNvSpPr>
              <a:spLocks noChangeArrowheads="1"/>
            </p:cNvSpPr>
            <p:nvPr/>
          </p:nvSpPr>
          <p:spPr bwMode="auto">
            <a:xfrm>
              <a:off x="7131911" y="27801"/>
              <a:ext cx="20120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GrHelvetica" charset="0"/>
                </a:rPr>
                <a:t>Schopf et al., 2002, </a:t>
              </a:r>
              <a:r>
                <a:rPr lang="en-US" sz="1200" i="1">
                  <a:latin typeface="GrHelvetica" charset="0"/>
                </a:rPr>
                <a:t>Nature</a:t>
              </a:r>
            </a:p>
          </p:txBody>
        </p:sp>
      </p:grpSp>
      <p:grpSp>
        <p:nvGrpSpPr>
          <p:cNvPr id="5" name="Group 320"/>
          <p:cNvGrpSpPr>
            <a:grpSpLocks/>
          </p:cNvGrpSpPr>
          <p:nvPr/>
        </p:nvGrpSpPr>
        <p:grpSpPr bwMode="auto">
          <a:xfrm>
            <a:off x="0" y="3416300"/>
            <a:ext cx="4419600" cy="2527300"/>
            <a:chOff x="0" y="3417062"/>
            <a:chExt cx="4419600" cy="2526538"/>
          </a:xfrm>
        </p:grpSpPr>
        <p:pic>
          <p:nvPicPr>
            <p:cNvPr id="49259" name="Picture 14" descr="410077a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7062"/>
              <a:ext cx="4419600" cy="252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60" name="Rectangle 7"/>
            <p:cNvSpPr>
              <a:spLocks noChangeArrowheads="1"/>
            </p:cNvSpPr>
            <p:nvPr/>
          </p:nvSpPr>
          <p:spPr bwMode="auto">
            <a:xfrm>
              <a:off x="1676400" y="3505200"/>
              <a:ext cx="18918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Shen et al., 2001, </a:t>
              </a:r>
              <a:r>
                <a:rPr lang="en-US" sz="1200" i="1"/>
                <a:t>Nature</a:t>
              </a:r>
            </a:p>
          </p:txBody>
        </p:sp>
      </p:grpSp>
      <p:grpSp>
        <p:nvGrpSpPr>
          <p:cNvPr id="6" name="Group 321"/>
          <p:cNvGrpSpPr>
            <a:grpSpLocks/>
          </p:cNvGrpSpPr>
          <p:nvPr/>
        </p:nvGrpSpPr>
        <p:grpSpPr bwMode="auto">
          <a:xfrm>
            <a:off x="4508500" y="3429000"/>
            <a:ext cx="4491038" cy="2439988"/>
            <a:chOff x="4508280" y="3429000"/>
            <a:chExt cx="4490672" cy="2439445"/>
          </a:xfrm>
        </p:grpSpPr>
        <p:pic>
          <p:nvPicPr>
            <p:cNvPr id="49166" name="Picture 96" descr="Moderncyano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400800" y="3429000"/>
              <a:ext cx="2598152" cy="2439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7" name="Text Box 5"/>
            <p:cNvSpPr txBox="1">
              <a:spLocks noChangeArrowheads="1"/>
            </p:cNvSpPr>
            <p:nvPr/>
          </p:nvSpPr>
          <p:spPr bwMode="auto">
            <a:xfrm>
              <a:off x="5176590" y="5105400"/>
              <a:ext cx="2214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AU" sz="1600" b="1">
                  <a:solidFill>
                    <a:srgbClr val="20F63F"/>
                  </a:solidFill>
                </a:rPr>
                <a:t>2</a:t>
              </a:r>
              <a:r>
                <a:rPr lang="en-AU" sz="1600" b="1" i="1">
                  <a:solidFill>
                    <a:srgbClr val="20F63F"/>
                  </a:solidFill>
                  <a:latin typeface="Times New Roman" charset="0"/>
                  <a:sym typeface="Symbol" charset="0"/>
                </a:rPr>
                <a:t>-</a:t>
              </a:r>
              <a:r>
                <a:rPr lang="en-AU" sz="1600" b="1">
                  <a:solidFill>
                    <a:srgbClr val="33CC33"/>
                  </a:solidFill>
                  <a:sym typeface="Symbol" charset="0"/>
                </a:rPr>
                <a:t>Methyl-</a:t>
              </a:r>
            </a:p>
            <a:p>
              <a:r>
                <a:rPr lang="en-AU" sz="1600" b="1">
                  <a:solidFill>
                    <a:srgbClr val="33CC33"/>
                  </a:solidFill>
                  <a:sym typeface="Symbol" charset="0"/>
                </a:rPr>
                <a:t>hopanes</a:t>
              </a:r>
              <a:endParaRPr lang="en-AU" sz="1600" b="1" i="1">
                <a:solidFill>
                  <a:srgbClr val="33CC33"/>
                </a:solidFill>
                <a:latin typeface="Times New Roman" charset="0"/>
                <a:sym typeface="Symbol" charset="0"/>
              </a:endParaRPr>
            </a:p>
          </p:txBody>
        </p:sp>
        <p:grpSp>
          <p:nvGrpSpPr>
            <p:cNvPr id="49168" name="Group 6"/>
            <p:cNvGrpSpPr>
              <a:grpSpLocks noChangeAspect="1"/>
            </p:cNvGrpSpPr>
            <p:nvPr/>
          </p:nvGrpSpPr>
          <p:grpSpPr bwMode="auto">
            <a:xfrm>
              <a:off x="4508280" y="4114800"/>
              <a:ext cx="2863336" cy="1131065"/>
              <a:chOff x="438" y="1562"/>
              <a:chExt cx="2446" cy="1078"/>
            </a:xfrm>
          </p:grpSpPr>
          <p:grpSp>
            <p:nvGrpSpPr>
              <p:cNvPr id="49170" name="Group 7"/>
              <p:cNvGrpSpPr>
                <a:grpSpLocks noChangeAspect="1"/>
              </p:cNvGrpSpPr>
              <p:nvPr/>
            </p:nvGrpSpPr>
            <p:grpSpPr bwMode="auto">
              <a:xfrm>
                <a:off x="560" y="2475"/>
                <a:ext cx="149" cy="165"/>
                <a:chOff x="560" y="2475"/>
                <a:chExt cx="149" cy="165"/>
              </a:xfrm>
            </p:grpSpPr>
            <p:sp>
              <p:nvSpPr>
                <p:cNvPr id="49247" name="Line 8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95" y="2483"/>
                  <a:ext cx="7" cy="6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48" name="Freeform 9"/>
                <p:cNvSpPr>
                  <a:spLocks noChangeAspect="1"/>
                </p:cNvSpPr>
                <p:nvPr/>
              </p:nvSpPr>
              <p:spPr bwMode="auto">
                <a:xfrm>
                  <a:off x="688" y="2475"/>
                  <a:ext cx="21" cy="22"/>
                </a:xfrm>
                <a:custGeom>
                  <a:avLst/>
                  <a:gdLst>
                    <a:gd name="T0" fmla="*/ 54 w 18"/>
                    <a:gd name="T1" fmla="*/ 33 h 18"/>
                    <a:gd name="T2" fmla="*/ 25 w 18"/>
                    <a:gd name="T3" fmla="*/ 73 h 18"/>
                    <a:gd name="T4" fmla="*/ 0 w 18"/>
                    <a:gd name="T5" fmla="*/ 40 h 18"/>
                    <a:gd name="T6" fmla="*/ 30 w 18"/>
                    <a:gd name="T7" fmla="*/ 0 h 18"/>
                    <a:gd name="T8" fmla="*/ 54 w 18"/>
                    <a:gd name="T9" fmla="*/ 33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"/>
                    <a:gd name="T16" fmla="*/ 0 h 18"/>
                    <a:gd name="T17" fmla="*/ 18 w 18"/>
                    <a:gd name="T18" fmla="*/ 18 h 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" h="18">
                      <a:moveTo>
                        <a:pt x="18" y="8"/>
                      </a:moveTo>
                      <a:lnTo>
                        <a:pt x="8" y="18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18" y="8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49" name="Line 1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71" y="2502"/>
                  <a:ext cx="15" cy="14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50" name="Freeform 11"/>
                <p:cNvSpPr>
                  <a:spLocks noChangeAspect="1"/>
                </p:cNvSpPr>
                <p:nvPr/>
              </p:nvSpPr>
              <p:spPr bwMode="auto">
                <a:xfrm>
                  <a:off x="664" y="2496"/>
                  <a:ext cx="29" cy="29"/>
                </a:xfrm>
                <a:custGeom>
                  <a:avLst/>
                  <a:gdLst>
                    <a:gd name="T0" fmla="*/ 70 w 25"/>
                    <a:gd name="T1" fmla="*/ 53 h 24"/>
                    <a:gd name="T2" fmla="*/ 48 w 25"/>
                    <a:gd name="T3" fmla="*/ 91 h 24"/>
                    <a:gd name="T4" fmla="*/ 0 w 25"/>
                    <a:gd name="T5" fmla="*/ 40 h 24"/>
                    <a:gd name="T6" fmla="*/ 26 w 25"/>
                    <a:gd name="T7" fmla="*/ 0 h 24"/>
                    <a:gd name="T8" fmla="*/ 70 w 25"/>
                    <a:gd name="T9" fmla="*/ 53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24"/>
                    <a:gd name="T17" fmla="*/ 25 w 25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24">
                      <a:moveTo>
                        <a:pt x="25" y="14"/>
                      </a:moveTo>
                      <a:lnTo>
                        <a:pt x="16" y="24"/>
                      </a:lnTo>
                      <a:lnTo>
                        <a:pt x="0" y="10"/>
                      </a:lnTo>
                      <a:lnTo>
                        <a:pt x="9" y="0"/>
                      </a:lnTo>
                      <a:lnTo>
                        <a:pt x="25" y="14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51" name="Line 1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46" y="2521"/>
                  <a:ext cx="22" cy="26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52" name="Freeform 13"/>
                <p:cNvSpPr>
                  <a:spLocks noChangeAspect="1"/>
                </p:cNvSpPr>
                <p:nvPr/>
              </p:nvSpPr>
              <p:spPr bwMode="auto">
                <a:xfrm>
                  <a:off x="638" y="2512"/>
                  <a:ext cx="38" cy="41"/>
                </a:xfrm>
                <a:custGeom>
                  <a:avLst/>
                  <a:gdLst>
                    <a:gd name="T0" fmla="*/ 74 w 34"/>
                    <a:gd name="T1" fmla="*/ 90 h 34"/>
                    <a:gd name="T2" fmla="*/ 53 w 34"/>
                    <a:gd name="T3" fmla="*/ 125 h 34"/>
                    <a:gd name="T4" fmla="*/ 0 w 34"/>
                    <a:gd name="T5" fmla="*/ 36 h 34"/>
                    <a:gd name="T6" fmla="*/ 21 w 34"/>
                    <a:gd name="T7" fmla="*/ 0 h 34"/>
                    <a:gd name="T8" fmla="*/ 74 w 34"/>
                    <a:gd name="T9" fmla="*/ 9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34"/>
                    <a:gd name="T17" fmla="*/ 34 w 34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34">
                      <a:moveTo>
                        <a:pt x="34" y="24"/>
                      </a:moveTo>
                      <a:lnTo>
                        <a:pt x="24" y="34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34" y="24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53" name="Line 1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0" y="2541"/>
                  <a:ext cx="33" cy="35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54" name="Freeform 15"/>
                <p:cNvSpPr>
                  <a:spLocks noChangeAspect="1"/>
                </p:cNvSpPr>
                <p:nvPr/>
              </p:nvSpPr>
              <p:spPr bwMode="auto">
                <a:xfrm>
                  <a:off x="611" y="2533"/>
                  <a:ext cx="49" cy="51"/>
                </a:xfrm>
                <a:custGeom>
                  <a:avLst/>
                  <a:gdLst>
                    <a:gd name="T0" fmla="*/ 108 w 43"/>
                    <a:gd name="T1" fmla="*/ 124 h 42"/>
                    <a:gd name="T2" fmla="*/ 84 w 43"/>
                    <a:gd name="T3" fmla="*/ 163 h 42"/>
                    <a:gd name="T4" fmla="*/ 0 w 43"/>
                    <a:gd name="T5" fmla="*/ 40 h 42"/>
                    <a:gd name="T6" fmla="*/ 25 w 43"/>
                    <a:gd name="T7" fmla="*/ 0 h 42"/>
                    <a:gd name="T8" fmla="*/ 108 w 43"/>
                    <a:gd name="T9" fmla="*/ 124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42"/>
                    <a:gd name="T17" fmla="*/ 43 w 43"/>
                    <a:gd name="T18" fmla="*/ 42 h 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42">
                      <a:moveTo>
                        <a:pt x="43" y="32"/>
                      </a:moveTo>
                      <a:lnTo>
                        <a:pt x="34" y="42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43" y="32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55" name="Line 1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96" y="2560"/>
                  <a:ext cx="42" cy="43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56" name="Freeform 17"/>
                <p:cNvSpPr>
                  <a:spLocks noChangeAspect="1"/>
                </p:cNvSpPr>
                <p:nvPr/>
              </p:nvSpPr>
              <p:spPr bwMode="auto">
                <a:xfrm>
                  <a:off x="586" y="2552"/>
                  <a:ext cx="57" cy="59"/>
                </a:xfrm>
                <a:custGeom>
                  <a:avLst/>
                  <a:gdLst>
                    <a:gd name="T0" fmla="*/ 111 w 51"/>
                    <a:gd name="T1" fmla="*/ 167 h 48"/>
                    <a:gd name="T2" fmla="*/ 89 w 51"/>
                    <a:gd name="T3" fmla="*/ 205 h 48"/>
                    <a:gd name="T4" fmla="*/ 0 w 51"/>
                    <a:gd name="T5" fmla="*/ 41 h 48"/>
                    <a:gd name="T6" fmla="*/ 19 w 51"/>
                    <a:gd name="T7" fmla="*/ 0 h 48"/>
                    <a:gd name="T8" fmla="*/ 111 w 51"/>
                    <a:gd name="T9" fmla="*/ 167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48"/>
                    <a:gd name="T17" fmla="*/ 51 w 51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48">
                      <a:moveTo>
                        <a:pt x="51" y="39"/>
                      </a:moveTo>
                      <a:lnTo>
                        <a:pt x="41" y="48"/>
                      </a:lnTo>
                      <a:lnTo>
                        <a:pt x="0" y="10"/>
                      </a:lnTo>
                      <a:lnTo>
                        <a:pt x="9" y="0"/>
                      </a:lnTo>
                      <a:lnTo>
                        <a:pt x="51" y="39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57" name="Line 18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68" y="2577"/>
                  <a:ext cx="54" cy="55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58" name="Freeform 19"/>
                <p:cNvSpPr>
                  <a:spLocks noChangeAspect="1"/>
                </p:cNvSpPr>
                <p:nvPr/>
              </p:nvSpPr>
              <p:spPr bwMode="auto">
                <a:xfrm>
                  <a:off x="560" y="2569"/>
                  <a:ext cx="68" cy="71"/>
                </a:xfrm>
                <a:custGeom>
                  <a:avLst/>
                  <a:gdLst>
                    <a:gd name="T0" fmla="*/ 144 w 60"/>
                    <a:gd name="T1" fmla="*/ 223 h 57"/>
                    <a:gd name="T2" fmla="*/ 122 w 60"/>
                    <a:gd name="T3" fmla="*/ 265 h 57"/>
                    <a:gd name="T4" fmla="*/ 0 w 60"/>
                    <a:gd name="T5" fmla="*/ 40 h 57"/>
                    <a:gd name="T6" fmla="*/ 23 w 60"/>
                    <a:gd name="T7" fmla="*/ 0 h 57"/>
                    <a:gd name="T8" fmla="*/ 144 w 60"/>
                    <a:gd name="T9" fmla="*/ 223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"/>
                    <a:gd name="T16" fmla="*/ 0 h 57"/>
                    <a:gd name="T17" fmla="*/ 60 w 60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" h="57">
                      <a:moveTo>
                        <a:pt x="60" y="48"/>
                      </a:moveTo>
                      <a:lnTo>
                        <a:pt x="50" y="57"/>
                      </a:lnTo>
                      <a:lnTo>
                        <a:pt x="0" y="9"/>
                      </a:lnTo>
                      <a:lnTo>
                        <a:pt x="10" y="0"/>
                      </a:lnTo>
                      <a:lnTo>
                        <a:pt x="60" y="48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171" name="Group 20"/>
              <p:cNvGrpSpPr>
                <a:grpSpLocks noChangeAspect="1"/>
              </p:cNvGrpSpPr>
              <p:nvPr/>
            </p:nvGrpSpPr>
            <p:grpSpPr bwMode="auto">
              <a:xfrm>
                <a:off x="555" y="1562"/>
                <a:ext cx="2329" cy="1068"/>
                <a:chOff x="555" y="1562"/>
                <a:chExt cx="2329" cy="1068"/>
              </a:xfrm>
            </p:grpSpPr>
            <p:sp>
              <p:nvSpPr>
                <p:cNvPr id="49185" name="Freeform 21"/>
                <p:cNvSpPr>
                  <a:spLocks noChangeAspect="1"/>
                </p:cNvSpPr>
                <p:nvPr/>
              </p:nvSpPr>
              <p:spPr bwMode="auto">
                <a:xfrm>
                  <a:off x="555" y="2172"/>
                  <a:ext cx="16" cy="199"/>
                </a:xfrm>
                <a:custGeom>
                  <a:avLst/>
                  <a:gdLst>
                    <a:gd name="T0" fmla="*/ 35 w 14"/>
                    <a:gd name="T1" fmla="*/ 626 h 163"/>
                    <a:gd name="T2" fmla="*/ 0 w 14"/>
                    <a:gd name="T3" fmla="*/ 660 h 163"/>
                    <a:gd name="T4" fmla="*/ 0 w 14"/>
                    <a:gd name="T5" fmla="*/ 20 h 163"/>
                    <a:gd name="T6" fmla="*/ 15 w 14"/>
                    <a:gd name="T7" fmla="*/ 0 h 163"/>
                    <a:gd name="T8" fmla="*/ 35 w 14"/>
                    <a:gd name="T9" fmla="*/ 20 h 163"/>
                    <a:gd name="T10" fmla="*/ 35 w 14"/>
                    <a:gd name="T11" fmla="*/ 626 h 1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"/>
                    <a:gd name="T19" fmla="*/ 0 h 163"/>
                    <a:gd name="T20" fmla="*/ 14 w 14"/>
                    <a:gd name="T21" fmla="*/ 163 h 1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" h="163">
                      <a:moveTo>
                        <a:pt x="14" y="155"/>
                      </a:moveTo>
                      <a:lnTo>
                        <a:pt x="0" y="163"/>
                      </a:lnTo>
                      <a:lnTo>
                        <a:pt x="0" y="5"/>
                      </a:lnTo>
                      <a:lnTo>
                        <a:pt x="6" y="0"/>
                      </a:lnTo>
                      <a:lnTo>
                        <a:pt x="14" y="5"/>
                      </a:lnTo>
                      <a:lnTo>
                        <a:pt x="14" y="155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86" name="Freeform 22"/>
                <p:cNvSpPr>
                  <a:spLocks noChangeAspect="1"/>
                </p:cNvSpPr>
                <p:nvPr/>
              </p:nvSpPr>
              <p:spPr bwMode="auto">
                <a:xfrm>
                  <a:off x="555" y="2361"/>
                  <a:ext cx="164" cy="111"/>
                </a:xfrm>
                <a:custGeom>
                  <a:avLst/>
                  <a:gdLst>
                    <a:gd name="T0" fmla="*/ 359 w 144"/>
                    <a:gd name="T1" fmla="*/ 328 h 90"/>
                    <a:gd name="T2" fmla="*/ 359 w 144"/>
                    <a:gd name="T3" fmla="*/ 359 h 90"/>
                    <a:gd name="T4" fmla="*/ 347 w 144"/>
                    <a:gd name="T5" fmla="*/ 391 h 90"/>
                    <a:gd name="T6" fmla="*/ 0 w 144"/>
                    <a:gd name="T7" fmla="*/ 33 h 90"/>
                    <a:gd name="T8" fmla="*/ 35 w 144"/>
                    <a:gd name="T9" fmla="*/ 0 h 90"/>
                    <a:gd name="T10" fmla="*/ 359 w 144"/>
                    <a:gd name="T11" fmla="*/ 328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4"/>
                    <a:gd name="T19" fmla="*/ 0 h 90"/>
                    <a:gd name="T20" fmla="*/ 144 w 144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4" h="90">
                      <a:moveTo>
                        <a:pt x="144" y="75"/>
                      </a:moveTo>
                      <a:lnTo>
                        <a:pt x="144" y="83"/>
                      </a:lnTo>
                      <a:lnTo>
                        <a:pt x="140" y="90"/>
                      </a:ln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144" y="75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87" name="Freeform 23"/>
                <p:cNvSpPr>
                  <a:spLocks noChangeAspect="1"/>
                </p:cNvSpPr>
                <p:nvPr/>
              </p:nvSpPr>
              <p:spPr bwMode="auto">
                <a:xfrm>
                  <a:off x="719" y="2361"/>
                  <a:ext cx="155" cy="104"/>
                </a:xfrm>
                <a:custGeom>
                  <a:avLst/>
                  <a:gdLst>
                    <a:gd name="T0" fmla="*/ 310 w 137"/>
                    <a:gd name="T1" fmla="*/ 0 h 85"/>
                    <a:gd name="T2" fmla="*/ 324 w 137"/>
                    <a:gd name="T3" fmla="*/ 20 h 85"/>
                    <a:gd name="T4" fmla="*/ 324 w 137"/>
                    <a:gd name="T5" fmla="*/ 43 h 85"/>
                    <a:gd name="T6" fmla="*/ 26 w 137"/>
                    <a:gd name="T7" fmla="*/ 347 h 85"/>
                    <a:gd name="T8" fmla="*/ 0 w 137"/>
                    <a:gd name="T9" fmla="*/ 347 h 85"/>
                    <a:gd name="T10" fmla="*/ 0 w 137"/>
                    <a:gd name="T11" fmla="*/ 310 h 85"/>
                    <a:gd name="T12" fmla="*/ 310 w 137"/>
                    <a:gd name="T13" fmla="*/ 0 h 8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7"/>
                    <a:gd name="T22" fmla="*/ 0 h 85"/>
                    <a:gd name="T23" fmla="*/ 137 w 137"/>
                    <a:gd name="T24" fmla="*/ 85 h 8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7" h="85">
                      <a:moveTo>
                        <a:pt x="131" y="0"/>
                      </a:moveTo>
                      <a:lnTo>
                        <a:pt x="137" y="5"/>
                      </a:lnTo>
                      <a:lnTo>
                        <a:pt x="137" y="11"/>
                      </a:lnTo>
                      <a:lnTo>
                        <a:pt x="11" y="85"/>
                      </a:lnTo>
                      <a:lnTo>
                        <a:pt x="0" y="85"/>
                      </a:lnTo>
                      <a:lnTo>
                        <a:pt x="0" y="75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88" name="Freeform 24"/>
                <p:cNvSpPr>
                  <a:spLocks noChangeAspect="1"/>
                </p:cNvSpPr>
                <p:nvPr/>
              </p:nvSpPr>
              <p:spPr bwMode="auto">
                <a:xfrm>
                  <a:off x="867" y="2172"/>
                  <a:ext cx="15" cy="195"/>
                </a:xfrm>
                <a:custGeom>
                  <a:avLst/>
                  <a:gdLst>
                    <a:gd name="T0" fmla="*/ 0 w 14"/>
                    <a:gd name="T1" fmla="*/ 20 h 160"/>
                    <a:gd name="T2" fmla="*/ 6 w 14"/>
                    <a:gd name="T3" fmla="*/ 0 h 160"/>
                    <a:gd name="T4" fmla="*/ 21 w 14"/>
                    <a:gd name="T5" fmla="*/ 20 h 160"/>
                    <a:gd name="T6" fmla="*/ 21 w 14"/>
                    <a:gd name="T7" fmla="*/ 618 h 160"/>
                    <a:gd name="T8" fmla="*/ 6 w 14"/>
                    <a:gd name="T9" fmla="*/ 639 h 160"/>
                    <a:gd name="T10" fmla="*/ 0 w 14"/>
                    <a:gd name="T11" fmla="*/ 618 h 160"/>
                    <a:gd name="T12" fmla="*/ 0 w 14"/>
                    <a:gd name="T13" fmla="*/ 20 h 16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"/>
                    <a:gd name="T22" fmla="*/ 0 h 160"/>
                    <a:gd name="T23" fmla="*/ 14 w 14"/>
                    <a:gd name="T24" fmla="*/ 160 h 16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" h="160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14" y="5"/>
                      </a:lnTo>
                      <a:lnTo>
                        <a:pt x="14" y="155"/>
                      </a:lnTo>
                      <a:lnTo>
                        <a:pt x="6" y="160"/>
                      </a:lnTo>
                      <a:lnTo>
                        <a:pt x="0" y="15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89" name="Freeform 25"/>
                <p:cNvSpPr>
                  <a:spLocks noChangeAspect="1"/>
                </p:cNvSpPr>
                <p:nvPr/>
              </p:nvSpPr>
              <p:spPr bwMode="auto">
                <a:xfrm>
                  <a:off x="719" y="2066"/>
                  <a:ext cx="155" cy="110"/>
                </a:xfrm>
                <a:custGeom>
                  <a:avLst/>
                  <a:gdLst>
                    <a:gd name="T0" fmla="*/ 0 w 137"/>
                    <a:gd name="T1" fmla="*/ 60 h 91"/>
                    <a:gd name="T2" fmla="*/ 0 w 137"/>
                    <a:gd name="T3" fmla="*/ 0 h 91"/>
                    <a:gd name="T4" fmla="*/ 308 w 137"/>
                    <a:gd name="T5" fmla="*/ 285 h 91"/>
                    <a:gd name="T6" fmla="*/ 324 w 137"/>
                    <a:gd name="T7" fmla="*/ 324 h 91"/>
                    <a:gd name="T8" fmla="*/ 310 w 137"/>
                    <a:gd name="T9" fmla="*/ 345 h 91"/>
                    <a:gd name="T10" fmla="*/ 0 w 137"/>
                    <a:gd name="T11" fmla="*/ 60 h 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7"/>
                    <a:gd name="T19" fmla="*/ 0 h 91"/>
                    <a:gd name="T20" fmla="*/ 137 w 137"/>
                    <a:gd name="T21" fmla="*/ 91 h 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7" h="91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29" y="75"/>
                      </a:lnTo>
                      <a:lnTo>
                        <a:pt x="137" y="86"/>
                      </a:lnTo>
                      <a:lnTo>
                        <a:pt x="131" y="9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0" name="Freeform 26"/>
                <p:cNvSpPr>
                  <a:spLocks noChangeAspect="1"/>
                </p:cNvSpPr>
                <p:nvPr/>
              </p:nvSpPr>
              <p:spPr bwMode="auto">
                <a:xfrm>
                  <a:off x="561" y="2066"/>
                  <a:ext cx="158" cy="110"/>
                </a:xfrm>
                <a:custGeom>
                  <a:avLst/>
                  <a:gdLst>
                    <a:gd name="T0" fmla="*/ 355 w 138"/>
                    <a:gd name="T1" fmla="*/ 0 h 91"/>
                    <a:gd name="T2" fmla="*/ 355 w 138"/>
                    <a:gd name="T3" fmla="*/ 60 h 91"/>
                    <a:gd name="T4" fmla="*/ 19 w 138"/>
                    <a:gd name="T5" fmla="*/ 345 h 91"/>
                    <a:gd name="T6" fmla="*/ 0 w 138"/>
                    <a:gd name="T7" fmla="*/ 324 h 91"/>
                    <a:gd name="T8" fmla="*/ 0 w 138"/>
                    <a:gd name="T9" fmla="*/ 300 h 91"/>
                    <a:gd name="T10" fmla="*/ 355 w 138"/>
                    <a:gd name="T11" fmla="*/ 0 h 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8"/>
                    <a:gd name="T19" fmla="*/ 0 h 91"/>
                    <a:gd name="T20" fmla="*/ 138 w 138"/>
                    <a:gd name="T21" fmla="*/ 91 h 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8" h="91">
                      <a:moveTo>
                        <a:pt x="138" y="0"/>
                      </a:moveTo>
                      <a:lnTo>
                        <a:pt x="138" y="16"/>
                      </a:lnTo>
                      <a:lnTo>
                        <a:pt x="8" y="91"/>
                      </a:lnTo>
                      <a:lnTo>
                        <a:pt x="0" y="86"/>
                      </a:lnTo>
                      <a:lnTo>
                        <a:pt x="0" y="8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1" name="Freeform 27"/>
                <p:cNvSpPr>
                  <a:spLocks noChangeAspect="1"/>
                </p:cNvSpPr>
                <p:nvPr/>
              </p:nvSpPr>
              <p:spPr bwMode="auto">
                <a:xfrm>
                  <a:off x="874" y="2361"/>
                  <a:ext cx="156" cy="112"/>
                </a:xfrm>
                <a:custGeom>
                  <a:avLst/>
                  <a:gdLst>
                    <a:gd name="T0" fmla="*/ 324 w 138"/>
                    <a:gd name="T1" fmla="*/ 318 h 91"/>
                    <a:gd name="T2" fmla="*/ 324 w 138"/>
                    <a:gd name="T3" fmla="*/ 389 h 91"/>
                    <a:gd name="T4" fmla="*/ 0 w 138"/>
                    <a:gd name="T5" fmla="*/ 48 h 91"/>
                    <a:gd name="T6" fmla="*/ 0 w 138"/>
                    <a:gd name="T7" fmla="*/ 21 h 91"/>
                    <a:gd name="T8" fmla="*/ 18 w 138"/>
                    <a:gd name="T9" fmla="*/ 0 h 91"/>
                    <a:gd name="T10" fmla="*/ 324 w 138"/>
                    <a:gd name="T11" fmla="*/ 318 h 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8"/>
                    <a:gd name="T19" fmla="*/ 0 h 91"/>
                    <a:gd name="T20" fmla="*/ 138 w 138"/>
                    <a:gd name="T21" fmla="*/ 91 h 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8" h="91">
                      <a:moveTo>
                        <a:pt x="138" y="75"/>
                      </a:moveTo>
                      <a:lnTo>
                        <a:pt x="138" y="91"/>
                      </a:lnTo>
                      <a:lnTo>
                        <a:pt x="0" y="11"/>
                      </a:lnTo>
                      <a:lnTo>
                        <a:pt x="0" y="5"/>
                      </a:lnTo>
                      <a:lnTo>
                        <a:pt x="8" y="0"/>
                      </a:lnTo>
                      <a:lnTo>
                        <a:pt x="138" y="75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2" name="Freeform 28"/>
                <p:cNvSpPr>
                  <a:spLocks noChangeAspect="1"/>
                </p:cNvSpPr>
                <p:nvPr/>
              </p:nvSpPr>
              <p:spPr bwMode="auto">
                <a:xfrm>
                  <a:off x="1030" y="2361"/>
                  <a:ext cx="165" cy="112"/>
                </a:xfrm>
                <a:custGeom>
                  <a:avLst/>
                  <a:gdLst>
                    <a:gd name="T0" fmla="*/ 323 w 145"/>
                    <a:gd name="T1" fmla="*/ 0 h 91"/>
                    <a:gd name="T2" fmla="*/ 360 w 145"/>
                    <a:gd name="T3" fmla="*/ 33 h 91"/>
                    <a:gd name="T4" fmla="*/ 0 w 145"/>
                    <a:gd name="T5" fmla="*/ 389 h 91"/>
                    <a:gd name="T6" fmla="*/ 0 w 145"/>
                    <a:gd name="T7" fmla="*/ 318 h 91"/>
                    <a:gd name="T8" fmla="*/ 323 w 145"/>
                    <a:gd name="T9" fmla="*/ 0 h 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5"/>
                    <a:gd name="T16" fmla="*/ 0 h 91"/>
                    <a:gd name="T17" fmla="*/ 145 w 145"/>
                    <a:gd name="T18" fmla="*/ 91 h 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5" h="91">
                      <a:moveTo>
                        <a:pt x="131" y="0"/>
                      </a:moveTo>
                      <a:lnTo>
                        <a:pt x="145" y="8"/>
                      </a:lnTo>
                      <a:lnTo>
                        <a:pt x="0" y="91"/>
                      </a:lnTo>
                      <a:lnTo>
                        <a:pt x="0" y="75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3" name="Freeform 29"/>
                <p:cNvSpPr>
                  <a:spLocks noChangeAspect="1"/>
                </p:cNvSpPr>
                <p:nvPr/>
              </p:nvSpPr>
              <p:spPr bwMode="auto">
                <a:xfrm>
                  <a:off x="1179" y="2172"/>
                  <a:ext cx="16" cy="199"/>
                </a:xfrm>
                <a:custGeom>
                  <a:avLst/>
                  <a:gdLst>
                    <a:gd name="T0" fmla="*/ 0 w 14"/>
                    <a:gd name="T1" fmla="*/ 20 h 163"/>
                    <a:gd name="T2" fmla="*/ 15 w 14"/>
                    <a:gd name="T3" fmla="*/ 0 h 163"/>
                    <a:gd name="T4" fmla="*/ 35 w 14"/>
                    <a:gd name="T5" fmla="*/ 20 h 163"/>
                    <a:gd name="T6" fmla="*/ 35 w 14"/>
                    <a:gd name="T7" fmla="*/ 660 h 163"/>
                    <a:gd name="T8" fmla="*/ 0 w 14"/>
                    <a:gd name="T9" fmla="*/ 626 h 163"/>
                    <a:gd name="T10" fmla="*/ 0 w 14"/>
                    <a:gd name="T11" fmla="*/ 20 h 1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"/>
                    <a:gd name="T19" fmla="*/ 0 h 163"/>
                    <a:gd name="T20" fmla="*/ 14 w 14"/>
                    <a:gd name="T21" fmla="*/ 163 h 1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" h="163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14" y="5"/>
                      </a:lnTo>
                      <a:lnTo>
                        <a:pt x="14" y="163"/>
                      </a:lnTo>
                      <a:lnTo>
                        <a:pt x="0" y="15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4" name="Freeform 30"/>
                <p:cNvSpPr>
                  <a:spLocks noChangeAspect="1"/>
                </p:cNvSpPr>
                <p:nvPr/>
              </p:nvSpPr>
              <p:spPr bwMode="auto">
                <a:xfrm>
                  <a:off x="1030" y="2071"/>
                  <a:ext cx="156" cy="105"/>
                </a:xfrm>
                <a:custGeom>
                  <a:avLst/>
                  <a:gdLst>
                    <a:gd name="T0" fmla="*/ 0 w 137"/>
                    <a:gd name="T1" fmla="*/ 43 h 87"/>
                    <a:gd name="T2" fmla="*/ 0 w 137"/>
                    <a:gd name="T3" fmla="*/ 14 h 87"/>
                    <a:gd name="T4" fmla="*/ 19 w 137"/>
                    <a:gd name="T5" fmla="*/ 0 h 87"/>
                    <a:gd name="T6" fmla="*/ 319 w 137"/>
                    <a:gd name="T7" fmla="*/ 267 h 87"/>
                    <a:gd name="T8" fmla="*/ 340 w 137"/>
                    <a:gd name="T9" fmla="*/ 305 h 87"/>
                    <a:gd name="T10" fmla="*/ 327 w 137"/>
                    <a:gd name="T11" fmla="*/ 325 h 87"/>
                    <a:gd name="T12" fmla="*/ 0 w 137"/>
                    <a:gd name="T13" fmla="*/ 43 h 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7"/>
                    <a:gd name="T22" fmla="*/ 0 h 87"/>
                    <a:gd name="T23" fmla="*/ 137 w 137"/>
                    <a:gd name="T24" fmla="*/ 87 h 8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7" h="87">
                      <a:moveTo>
                        <a:pt x="0" y="12"/>
                      </a:moveTo>
                      <a:lnTo>
                        <a:pt x="0" y="4"/>
                      </a:lnTo>
                      <a:lnTo>
                        <a:pt x="8" y="0"/>
                      </a:lnTo>
                      <a:lnTo>
                        <a:pt x="129" y="71"/>
                      </a:lnTo>
                      <a:lnTo>
                        <a:pt x="137" y="82"/>
                      </a:lnTo>
                      <a:lnTo>
                        <a:pt x="131" y="87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5" name="Freeform 31"/>
                <p:cNvSpPr>
                  <a:spLocks noChangeAspect="1"/>
                </p:cNvSpPr>
                <p:nvPr/>
              </p:nvSpPr>
              <p:spPr bwMode="auto">
                <a:xfrm>
                  <a:off x="874" y="2071"/>
                  <a:ext cx="156" cy="105"/>
                </a:xfrm>
                <a:custGeom>
                  <a:avLst/>
                  <a:gdLst>
                    <a:gd name="T0" fmla="*/ 310 w 138"/>
                    <a:gd name="T1" fmla="*/ 0 h 87"/>
                    <a:gd name="T2" fmla="*/ 324 w 138"/>
                    <a:gd name="T3" fmla="*/ 14 h 87"/>
                    <a:gd name="T4" fmla="*/ 324 w 138"/>
                    <a:gd name="T5" fmla="*/ 43 h 87"/>
                    <a:gd name="T6" fmla="*/ 18 w 138"/>
                    <a:gd name="T7" fmla="*/ 325 h 87"/>
                    <a:gd name="T8" fmla="*/ 0 w 138"/>
                    <a:gd name="T9" fmla="*/ 305 h 87"/>
                    <a:gd name="T10" fmla="*/ 23 w 138"/>
                    <a:gd name="T11" fmla="*/ 267 h 87"/>
                    <a:gd name="T12" fmla="*/ 310 w 138"/>
                    <a:gd name="T13" fmla="*/ 0 h 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8"/>
                    <a:gd name="T22" fmla="*/ 0 h 87"/>
                    <a:gd name="T23" fmla="*/ 138 w 138"/>
                    <a:gd name="T24" fmla="*/ 87 h 8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8" h="87">
                      <a:moveTo>
                        <a:pt x="131" y="0"/>
                      </a:moveTo>
                      <a:lnTo>
                        <a:pt x="138" y="4"/>
                      </a:lnTo>
                      <a:lnTo>
                        <a:pt x="138" y="12"/>
                      </a:lnTo>
                      <a:lnTo>
                        <a:pt x="8" y="87"/>
                      </a:lnTo>
                      <a:lnTo>
                        <a:pt x="0" y="82"/>
                      </a:lnTo>
                      <a:lnTo>
                        <a:pt x="10" y="71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6" name="Freeform 32"/>
                <p:cNvSpPr>
                  <a:spLocks noChangeAspect="1"/>
                </p:cNvSpPr>
                <p:nvPr/>
              </p:nvSpPr>
              <p:spPr bwMode="auto">
                <a:xfrm>
                  <a:off x="1186" y="2071"/>
                  <a:ext cx="156" cy="105"/>
                </a:xfrm>
                <a:custGeom>
                  <a:avLst/>
                  <a:gdLst>
                    <a:gd name="T0" fmla="*/ 311 w 138"/>
                    <a:gd name="T1" fmla="*/ 0 h 87"/>
                    <a:gd name="T2" fmla="*/ 324 w 138"/>
                    <a:gd name="T3" fmla="*/ 14 h 87"/>
                    <a:gd name="T4" fmla="*/ 324 w 138"/>
                    <a:gd name="T5" fmla="*/ 43 h 87"/>
                    <a:gd name="T6" fmla="*/ 18 w 138"/>
                    <a:gd name="T7" fmla="*/ 325 h 87"/>
                    <a:gd name="T8" fmla="*/ 0 w 138"/>
                    <a:gd name="T9" fmla="*/ 305 h 87"/>
                    <a:gd name="T10" fmla="*/ 23 w 138"/>
                    <a:gd name="T11" fmla="*/ 267 h 87"/>
                    <a:gd name="T12" fmla="*/ 311 w 138"/>
                    <a:gd name="T13" fmla="*/ 0 h 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8"/>
                    <a:gd name="T22" fmla="*/ 0 h 87"/>
                    <a:gd name="T23" fmla="*/ 138 w 138"/>
                    <a:gd name="T24" fmla="*/ 87 h 8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8" h="87">
                      <a:moveTo>
                        <a:pt x="132" y="0"/>
                      </a:moveTo>
                      <a:lnTo>
                        <a:pt x="138" y="4"/>
                      </a:lnTo>
                      <a:lnTo>
                        <a:pt x="138" y="12"/>
                      </a:lnTo>
                      <a:lnTo>
                        <a:pt x="8" y="87"/>
                      </a:lnTo>
                      <a:lnTo>
                        <a:pt x="0" y="82"/>
                      </a:lnTo>
                      <a:lnTo>
                        <a:pt x="10" y="71"/>
                      </a:lnTo>
                      <a:lnTo>
                        <a:pt x="132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7" name="Freeform 33"/>
                <p:cNvSpPr>
                  <a:spLocks noChangeAspect="1"/>
                </p:cNvSpPr>
                <p:nvPr/>
              </p:nvSpPr>
              <p:spPr bwMode="auto">
                <a:xfrm>
                  <a:off x="1335" y="1880"/>
                  <a:ext cx="13" cy="195"/>
                </a:xfrm>
                <a:custGeom>
                  <a:avLst/>
                  <a:gdLst>
                    <a:gd name="T0" fmla="*/ 0 w 12"/>
                    <a:gd name="T1" fmla="*/ 13 h 159"/>
                    <a:gd name="T2" fmla="*/ 13 w 12"/>
                    <a:gd name="T3" fmla="*/ 0 h 159"/>
                    <a:gd name="T4" fmla="*/ 20 w 12"/>
                    <a:gd name="T5" fmla="*/ 13 h 159"/>
                    <a:gd name="T6" fmla="*/ 20 w 12"/>
                    <a:gd name="T7" fmla="*/ 646 h 159"/>
                    <a:gd name="T8" fmla="*/ 13 w 12"/>
                    <a:gd name="T9" fmla="*/ 662 h 159"/>
                    <a:gd name="T10" fmla="*/ 0 w 12"/>
                    <a:gd name="T11" fmla="*/ 646 h 159"/>
                    <a:gd name="T12" fmla="*/ 0 w 12"/>
                    <a:gd name="T13" fmla="*/ 13 h 15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"/>
                    <a:gd name="T22" fmla="*/ 0 h 159"/>
                    <a:gd name="T23" fmla="*/ 12 w 12"/>
                    <a:gd name="T24" fmla="*/ 159 h 15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" h="159">
                      <a:moveTo>
                        <a:pt x="0" y="3"/>
                      </a:moveTo>
                      <a:lnTo>
                        <a:pt x="6" y="0"/>
                      </a:lnTo>
                      <a:lnTo>
                        <a:pt x="12" y="3"/>
                      </a:lnTo>
                      <a:lnTo>
                        <a:pt x="12" y="155"/>
                      </a:lnTo>
                      <a:lnTo>
                        <a:pt x="6" y="159"/>
                      </a:lnTo>
                      <a:lnTo>
                        <a:pt x="0" y="15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8" name="Freeform 34"/>
                <p:cNvSpPr>
                  <a:spLocks noChangeAspect="1"/>
                </p:cNvSpPr>
                <p:nvPr/>
              </p:nvSpPr>
              <p:spPr bwMode="auto">
                <a:xfrm>
                  <a:off x="1186" y="1772"/>
                  <a:ext cx="156" cy="112"/>
                </a:xfrm>
                <a:custGeom>
                  <a:avLst/>
                  <a:gdLst>
                    <a:gd name="T0" fmla="*/ 0 w 138"/>
                    <a:gd name="T1" fmla="*/ 71 h 91"/>
                    <a:gd name="T2" fmla="*/ 0 w 138"/>
                    <a:gd name="T3" fmla="*/ 0 h 91"/>
                    <a:gd name="T4" fmla="*/ 324 w 138"/>
                    <a:gd name="T5" fmla="*/ 341 h 91"/>
                    <a:gd name="T6" fmla="*/ 324 w 138"/>
                    <a:gd name="T7" fmla="*/ 377 h 91"/>
                    <a:gd name="T8" fmla="*/ 311 w 138"/>
                    <a:gd name="T9" fmla="*/ 389 h 91"/>
                    <a:gd name="T10" fmla="*/ 0 w 138"/>
                    <a:gd name="T11" fmla="*/ 71 h 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8"/>
                    <a:gd name="T19" fmla="*/ 0 h 91"/>
                    <a:gd name="T20" fmla="*/ 138 w 138"/>
                    <a:gd name="T21" fmla="*/ 91 h 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8" h="91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38" y="80"/>
                      </a:lnTo>
                      <a:lnTo>
                        <a:pt x="138" y="88"/>
                      </a:lnTo>
                      <a:lnTo>
                        <a:pt x="132" y="9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9" name="Freeform 35"/>
                <p:cNvSpPr>
                  <a:spLocks noChangeAspect="1"/>
                </p:cNvSpPr>
                <p:nvPr/>
              </p:nvSpPr>
              <p:spPr bwMode="auto">
                <a:xfrm>
                  <a:off x="1022" y="1772"/>
                  <a:ext cx="164" cy="112"/>
                </a:xfrm>
                <a:custGeom>
                  <a:avLst/>
                  <a:gdLst>
                    <a:gd name="T0" fmla="*/ 36 w 144"/>
                    <a:gd name="T1" fmla="*/ 389 h 91"/>
                    <a:gd name="T2" fmla="*/ 0 w 144"/>
                    <a:gd name="T3" fmla="*/ 356 h 91"/>
                    <a:gd name="T4" fmla="*/ 359 w 144"/>
                    <a:gd name="T5" fmla="*/ 0 h 91"/>
                    <a:gd name="T6" fmla="*/ 359 w 144"/>
                    <a:gd name="T7" fmla="*/ 71 h 91"/>
                    <a:gd name="T8" fmla="*/ 36 w 144"/>
                    <a:gd name="T9" fmla="*/ 389 h 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91"/>
                    <a:gd name="T17" fmla="*/ 144 w 144"/>
                    <a:gd name="T18" fmla="*/ 91 h 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91">
                      <a:moveTo>
                        <a:pt x="15" y="91"/>
                      </a:moveTo>
                      <a:lnTo>
                        <a:pt x="0" y="83"/>
                      </a:lnTo>
                      <a:lnTo>
                        <a:pt x="144" y="0"/>
                      </a:lnTo>
                      <a:lnTo>
                        <a:pt x="144" y="16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0" name="Freeform 36"/>
                <p:cNvSpPr>
                  <a:spLocks noChangeAspect="1"/>
                </p:cNvSpPr>
                <p:nvPr/>
              </p:nvSpPr>
              <p:spPr bwMode="auto">
                <a:xfrm>
                  <a:off x="1022" y="1873"/>
                  <a:ext cx="18" cy="202"/>
                </a:xfrm>
                <a:custGeom>
                  <a:avLst/>
                  <a:gdLst>
                    <a:gd name="T0" fmla="*/ 0 w 15"/>
                    <a:gd name="T1" fmla="*/ 0 h 164"/>
                    <a:gd name="T2" fmla="*/ 53 w 15"/>
                    <a:gd name="T3" fmla="*/ 33 h 164"/>
                    <a:gd name="T4" fmla="*/ 53 w 15"/>
                    <a:gd name="T5" fmla="*/ 687 h 164"/>
                    <a:gd name="T6" fmla="*/ 24 w 15"/>
                    <a:gd name="T7" fmla="*/ 707 h 164"/>
                    <a:gd name="T8" fmla="*/ 0 w 15"/>
                    <a:gd name="T9" fmla="*/ 687 h 164"/>
                    <a:gd name="T10" fmla="*/ 0 w 15"/>
                    <a:gd name="T11" fmla="*/ 0 h 16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164"/>
                    <a:gd name="T20" fmla="*/ 15 w 15"/>
                    <a:gd name="T21" fmla="*/ 164 h 16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164">
                      <a:moveTo>
                        <a:pt x="0" y="0"/>
                      </a:moveTo>
                      <a:lnTo>
                        <a:pt x="15" y="8"/>
                      </a:lnTo>
                      <a:lnTo>
                        <a:pt x="15" y="160"/>
                      </a:lnTo>
                      <a:lnTo>
                        <a:pt x="7" y="164"/>
                      </a:lnTo>
                      <a:lnTo>
                        <a:pt x="0" y="1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1" name="Freeform 37"/>
                <p:cNvSpPr>
                  <a:spLocks noChangeAspect="1"/>
                </p:cNvSpPr>
                <p:nvPr/>
              </p:nvSpPr>
              <p:spPr bwMode="auto">
                <a:xfrm>
                  <a:off x="1342" y="2071"/>
                  <a:ext cx="157" cy="110"/>
                </a:xfrm>
                <a:custGeom>
                  <a:avLst/>
                  <a:gdLst>
                    <a:gd name="T0" fmla="*/ 341 w 138"/>
                    <a:gd name="T1" fmla="*/ 310 h 90"/>
                    <a:gd name="T2" fmla="*/ 341 w 138"/>
                    <a:gd name="T3" fmla="*/ 364 h 90"/>
                    <a:gd name="T4" fmla="*/ 0 w 138"/>
                    <a:gd name="T5" fmla="*/ 49 h 90"/>
                    <a:gd name="T6" fmla="*/ 0 w 138"/>
                    <a:gd name="T7" fmla="*/ 16 h 90"/>
                    <a:gd name="T8" fmla="*/ 15 w 138"/>
                    <a:gd name="T9" fmla="*/ 0 h 90"/>
                    <a:gd name="T10" fmla="*/ 341 w 138"/>
                    <a:gd name="T11" fmla="*/ 310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8"/>
                    <a:gd name="T19" fmla="*/ 0 h 90"/>
                    <a:gd name="T20" fmla="*/ 138 w 138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8" h="90">
                      <a:moveTo>
                        <a:pt x="138" y="76"/>
                      </a:moveTo>
                      <a:lnTo>
                        <a:pt x="138" y="90"/>
                      </a:lnTo>
                      <a:lnTo>
                        <a:pt x="0" y="12"/>
                      </a:ln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138" y="76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2" name="Freeform 38"/>
                <p:cNvSpPr>
                  <a:spLocks noChangeAspect="1"/>
                </p:cNvSpPr>
                <p:nvPr/>
              </p:nvSpPr>
              <p:spPr bwMode="auto">
                <a:xfrm>
                  <a:off x="1499" y="2071"/>
                  <a:ext cx="162" cy="110"/>
                </a:xfrm>
                <a:custGeom>
                  <a:avLst/>
                  <a:gdLst>
                    <a:gd name="T0" fmla="*/ 297 w 144"/>
                    <a:gd name="T1" fmla="*/ 0 h 90"/>
                    <a:gd name="T2" fmla="*/ 330 w 144"/>
                    <a:gd name="T3" fmla="*/ 29 h 90"/>
                    <a:gd name="T4" fmla="*/ 0 w 144"/>
                    <a:gd name="T5" fmla="*/ 364 h 90"/>
                    <a:gd name="T6" fmla="*/ 0 w 144"/>
                    <a:gd name="T7" fmla="*/ 310 h 90"/>
                    <a:gd name="T8" fmla="*/ 297 w 144"/>
                    <a:gd name="T9" fmla="*/ 0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90"/>
                    <a:gd name="T17" fmla="*/ 144 w 144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90">
                      <a:moveTo>
                        <a:pt x="131" y="0"/>
                      </a:moveTo>
                      <a:lnTo>
                        <a:pt x="144" y="7"/>
                      </a:lnTo>
                      <a:lnTo>
                        <a:pt x="0" y="90"/>
                      </a:lnTo>
                      <a:lnTo>
                        <a:pt x="0" y="76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3" name="Freeform 39"/>
                <p:cNvSpPr>
                  <a:spLocks noChangeAspect="1"/>
                </p:cNvSpPr>
                <p:nvPr/>
              </p:nvSpPr>
              <p:spPr bwMode="auto">
                <a:xfrm>
                  <a:off x="1648" y="1880"/>
                  <a:ext cx="13" cy="199"/>
                </a:xfrm>
                <a:custGeom>
                  <a:avLst/>
                  <a:gdLst>
                    <a:gd name="T0" fmla="*/ 0 w 13"/>
                    <a:gd name="T1" fmla="*/ 14 h 162"/>
                    <a:gd name="T2" fmla="*/ 6 w 13"/>
                    <a:gd name="T3" fmla="*/ 0 h 162"/>
                    <a:gd name="T4" fmla="*/ 13 w 13"/>
                    <a:gd name="T5" fmla="*/ 0 h 162"/>
                    <a:gd name="T6" fmla="*/ 13 w 13"/>
                    <a:gd name="T7" fmla="*/ 683 h 162"/>
                    <a:gd name="T8" fmla="*/ 0 w 13"/>
                    <a:gd name="T9" fmla="*/ 650 h 162"/>
                    <a:gd name="T10" fmla="*/ 0 w 13"/>
                    <a:gd name="T11" fmla="*/ 14 h 16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"/>
                    <a:gd name="T19" fmla="*/ 0 h 162"/>
                    <a:gd name="T20" fmla="*/ 13 w 13"/>
                    <a:gd name="T21" fmla="*/ 162 h 16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" h="162">
                      <a:moveTo>
                        <a:pt x="0" y="3"/>
                      </a:moveTo>
                      <a:lnTo>
                        <a:pt x="6" y="0"/>
                      </a:lnTo>
                      <a:lnTo>
                        <a:pt x="13" y="0"/>
                      </a:lnTo>
                      <a:lnTo>
                        <a:pt x="13" y="162"/>
                      </a:lnTo>
                      <a:lnTo>
                        <a:pt x="0" y="15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4" name="Freeform 40"/>
                <p:cNvSpPr>
                  <a:spLocks noChangeAspect="1"/>
                </p:cNvSpPr>
                <p:nvPr/>
              </p:nvSpPr>
              <p:spPr bwMode="auto">
                <a:xfrm>
                  <a:off x="1499" y="1779"/>
                  <a:ext cx="155" cy="105"/>
                </a:xfrm>
                <a:custGeom>
                  <a:avLst/>
                  <a:gdLst>
                    <a:gd name="T0" fmla="*/ 0 w 137"/>
                    <a:gd name="T1" fmla="*/ 43 h 86"/>
                    <a:gd name="T2" fmla="*/ 0 w 137"/>
                    <a:gd name="T3" fmla="*/ 13 h 86"/>
                    <a:gd name="T4" fmla="*/ 18 w 137"/>
                    <a:gd name="T5" fmla="*/ 0 h 86"/>
                    <a:gd name="T6" fmla="*/ 324 w 137"/>
                    <a:gd name="T7" fmla="*/ 304 h 86"/>
                    <a:gd name="T8" fmla="*/ 324 w 137"/>
                    <a:gd name="T9" fmla="*/ 332 h 86"/>
                    <a:gd name="T10" fmla="*/ 310 w 137"/>
                    <a:gd name="T11" fmla="*/ 346 h 86"/>
                    <a:gd name="T12" fmla="*/ 0 w 137"/>
                    <a:gd name="T13" fmla="*/ 43 h 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7"/>
                    <a:gd name="T22" fmla="*/ 0 h 86"/>
                    <a:gd name="T23" fmla="*/ 137 w 137"/>
                    <a:gd name="T24" fmla="*/ 86 h 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7" h="86">
                      <a:moveTo>
                        <a:pt x="0" y="11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37" y="75"/>
                      </a:lnTo>
                      <a:lnTo>
                        <a:pt x="137" y="83"/>
                      </a:lnTo>
                      <a:lnTo>
                        <a:pt x="131" y="86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5" name="Freeform 41"/>
                <p:cNvSpPr>
                  <a:spLocks noChangeAspect="1"/>
                </p:cNvSpPr>
                <p:nvPr/>
              </p:nvSpPr>
              <p:spPr bwMode="auto">
                <a:xfrm>
                  <a:off x="841" y="1977"/>
                  <a:ext cx="66" cy="195"/>
                </a:xfrm>
                <a:custGeom>
                  <a:avLst/>
                  <a:gdLst>
                    <a:gd name="T0" fmla="*/ 0 w 58"/>
                    <a:gd name="T1" fmla="*/ 0 h 158"/>
                    <a:gd name="T2" fmla="*/ 142 w 58"/>
                    <a:gd name="T3" fmla="*/ 0 h 158"/>
                    <a:gd name="T4" fmla="*/ 96 w 58"/>
                    <a:gd name="T5" fmla="*/ 637 h 158"/>
                    <a:gd name="T6" fmla="*/ 73 w 58"/>
                    <a:gd name="T7" fmla="*/ 690 h 158"/>
                    <a:gd name="T8" fmla="*/ 52 w 58"/>
                    <a:gd name="T9" fmla="*/ 637 h 158"/>
                    <a:gd name="T10" fmla="*/ 0 w 58"/>
                    <a:gd name="T11" fmla="*/ 0 h 1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8"/>
                    <a:gd name="T19" fmla="*/ 0 h 158"/>
                    <a:gd name="T20" fmla="*/ 58 w 58"/>
                    <a:gd name="T21" fmla="*/ 158 h 1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8" h="158">
                      <a:moveTo>
                        <a:pt x="0" y="0"/>
                      </a:moveTo>
                      <a:lnTo>
                        <a:pt x="58" y="0"/>
                      </a:lnTo>
                      <a:lnTo>
                        <a:pt x="39" y="147"/>
                      </a:lnTo>
                      <a:lnTo>
                        <a:pt x="29" y="158"/>
                      </a:lnTo>
                      <a:lnTo>
                        <a:pt x="21" y="1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6" name="Freeform 42"/>
                <p:cNvSpPr>
                  <a:spLocks noChangeAspect="1"/>
                </p:cNvSpPr>
                <p:nvPr/>
              </p:nvSpPr>
              <p:spPr bwMode="auto">
                <a:xfrm>
                  <a:off x="1342" y="1775"/>
                  <a:ext cx="157" cy="109"/>
                </a:xfrm>
                <a:custGeom>
                  <a:avLst/>
                  <a:gdLst>
                    <a:gd name="T0" fmla="*/ 329 w 138"/>
                    <a:gd name="T1" fmla="*/ 0 h 88"/>
                    <a:gd name="T2" fmla="*/ 341 w 138"/>
                    <a:gd name="T3" fmla="*/ 21 h 88"/>
                    <a:gd name="T4" fmla="*/ 341 w 138"/>
                    <a:gd name="T5" fmla="*/ 58 h 88"/>
                    <a:gd name="T6" fmla="*/ 15 w 138"/>
                    <a:gd name="T7" fmla="*/ 393 h 88"/>
                    <a:gd name="T8" fmla="*/ 0 w 138"/>
                    <a:gd name="T9" fmla="*/ 378 h 88"/>
                    <a:gd name="T10" fmla="*/ 0 w 138"/>
                    <a:gd name="T11" fmla="*/ 343 h 88"/>
                    <a:gd name="T12" fmla="*/ 329 w 138"/>
                    <a:gd name="T13" fmla="*/ 0 h 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8"/>
                    <a:gd name="T22" fmla="*/ 0 h 88"/>
                    <a:gd name="T23" fmla="*/ 138 w 138"/>
                    <a:gd name="T24" fmla="*/ 88 h 8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8" h="88">
                      <a:moveTo>
                        <a:pt x="133" y="0"/>
                      </a:moveTo>
                      <a:lnTo>
                        <a:pt x="138" y="5"/>
                      </a:lnTo>
                      <a:lnTo>
                        <a:pt x="138" y="13"/>
                      </a:lnTo>
                      <a:lnTo>
                        <a:pt x="6" y="88"/>
                      </a:lnTo>
                      <a:lnTo>
                        <a:pt x="0" y="85"/>
                      </a:lnTo>
                      <a:lnTo>
                        <a:pt x="0" y="77"/>
                      </a:lnTo>
                      <a:lnTo>
                        <a:pt x="133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7" name="Freeform 43"/>
                <p:cNvSpPr>
                  <a:spLocks noChangeAspect="1"/>
                </p:cNvSpPr>
                <p:nvPr/>
              </p:nvSpPr>
              <p:spPr bwMode="auto">
                <a:xfrm>
                  <a:off x="1654" y="1746"/>
                  <a:ext cx="144" cy="137"/>
                </a:xfrm>
                <a:custGeom>
                  <a:avLst/>
                  <a:gdLst>
                    <a:gd name="T0" fmla="*/ 269 w 127"/>
                    <a:gd name="T1" fmla="*/ 0 h 111"/>
                    <a:gd name="T2" fmla="*/ 306 w 127"/>
                    <a:gd name="T3" fmla="*/ 17 h 111"/>
                    <a:gd name="T4" fmla="*/ 16 w 127"/>
                    <a:gd name="T5" fmla="*/ 484 h 111"/>
                    <a:gd name="T6" fmla="*/ 0 w 127"/>
                    <a:gd name="T7" fmla="*/ 484 h 111"/>
                    <a:gd name="T8" fmla="*/ 0 w 127"/>
                    <a:gd name="T9" fmla="*/ 442 h 111"/>
                    <a:gd name="T10" fmla="*/ 269 w 127"/>
                    <a:gd name="T11" fmla="*/ 0 h 1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7"/>
                    <a:gd name="T19" fmla="*/ 0 h 111"/>
                    <a:gd name="T20" fmla="*/ 127 w 127"/>
                    <a:gd name="T21" fmla="*/ 111 h 1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7" h="111">
                      <a:moveTo>
                        <a:pt x="111" y="0"/>
                      </a:moveTo>
                      <a:lnTo>
                        <a:pt x="127" y="4"/>
                      </a:lnTo>
                      <a:lnTo>
                        <a:pt x="7" y="111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8" name="Freeform 44"/>
                <p:cNvSpPr>
                  <a:spLocks noChangeAspect="1"/>
                </p:cNvSpPr>
                <p:nvPr/>
              </p:nvSpPr>
              <p:spPr bwMode="auto">
                <a:xfrm>
                  <a:off x="1710" y="1562"/>
                  <a:ext cx="88" cy="189"/>
                </a:xfrm>
                <a:custGeom>
                  <a:avLst/>
                  <a:gdLst>
                    <a:gd name="T0" fmla="*/ 0 w 77"/>
                    <a:gd name="T1" fmla="*/ 59 h 154"/>
                    <a:gd name="T2" fmla="*/ 19 w 77"/>
                    <a:gd name="T3" fmla="*/ 0 h 154"/>
                    <a:gd name="T4" fmla="*/ 195 w 77"/>
                    <a:gd name="T5" fmla="*/ 648 h 154"/>
                    <a:gd name="T6" fmla="*/ 155 w 77"/>
                    <a:gd name="T7" fmla="*/ 628 h 154"/>
                    <a:gd name="T8" fmla="*/ 0 w 77"/>
                    <a:gd name="T9" fmla="*/ 59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154"/>
                    <a:gd name="T17" fmla="*/ 77 w 77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154">
                      <a:moveTo>
                        <a:pt x="0" y="14"/>
                      </a:moveTo>
                      <a:lnTo>
                        <a:pt x="8" y="0"/>
                      </a:lnTo>
                      <a:lnTo>
                        <a:pt x="77" y="154"/>
                      </a:lnTo>
                      <a:lnTo>
                        <a:pt x="61" y="15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9" name="Freeform 45"/>
                <p:cNvSpPr>
                  <a:spLocks noChangeAspect="1"/>
                </p:cNvSpPr>
                <p:nvPr/>
              </p:nvSpPr>
              <p:spPr bwMode="auto">
                <a:xfrm>
                  <a:off x="1529" y="1562"/>
                  <a:ext cx="191" cy="37"/>
                </a:xfrm>
                <a:custGeom>
                  <a:avLst/>
                  <a:gdLst>
                    <a:gd name="T0" fmla="*/ 28 w 168"/>
                    <a:gd name="T1" fmla="*/ 131 h 30"/>
                    <a:gd name="T2" fmla="*/ 0 w 168"/>
                    <a:gd name="T3" fmla="*/ 78 h 30"/>
                    <a:gd name="T4" fmla="*/ 413 w 168"/>
                    <a:gd name="T5" fmla="*/ 0 h 30"/>
                    <a:gd name="T6" fmla="*/ 393 w 168"/>
                    <a:gd name="T7" fmla="*/ 59 h 30"/>
                    <a:gd name="T8" fmla="*/ 28 w 168"/>
                    <a:gd name="T9" fmla="*/ 131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8"/>
                    <a:gd name="T16" fmla="*/ 0 h 30"/>
                    <a:gd name="T17" fmla="*/ 168 w 168"/>
                    <a:gd name="T18" fmla="*/ 30 h 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8" h="30">
                      <a:moveTo>
                        <a:pt x="11" y="30"/>
                      </a:moveTo>
                      <a:lnTo>
                        <a:pt x="0" y="18"/>
                      </a:lnTo>
                      <a:lnTo>
                        <a:pt x="168" y="0"/>
                      </a:lnTo>
                      <a:lnTo>
                        <a:pt x="160" y="14"/>
                      </a:lnTo>
                      <a:lnTo>
                        <a:pt x="11" y="3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10" name="Freeform 46"/>
                <p:cNvSpPr>
                  <a:spLocks noChangeAspect="1"/>
                </p:cNvSpPr>
                <p:nvPr/>
              </p:nvSpPr>
              <p:spPr bwMode="auto">
                <a:xfrm>
                  <a:off x="1493" y="1584"/>
                  <a:ext cx="48" cy="198"/>
                </a:xfrm>
                <a:custGeom>
                  <a:avLst/>
                  <a:gdLst>
                    <a:gd name="T0" fmla="*/ 70 w 43"/>
                    <a:gd name="T1" fmla="*/ 0 h 161"/>
                    <a:gd name="T2" fmla="*/ 94 w 43"/>
                    <a:gd name="T3" fmla="*/ 50 h 161"/>
                    <a:gd name="T4" fmla="*/ 29 w 43"/>
                    <a:gd name="T5" fmla="*/ 673 h 161"/>
                    <a:gd name="T6" fmla="*/ 12 w 43"/>
                    <a:gd name="T7" fmla="*/ 686 h 161"/>
                    <a:gd name="T8" fmla="*/ 0 w 43"/>
                    <a:gd name="T9" fmla="*/ 664 h 161"/>
                    <a:gd name="T10" fmla="*/ 70 w 43"/>
                    <a:gd name="T11" fmla="*/ 0 h 1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3"/>
                    <a:gd name="T19" fmla="*/ 0 h 161"/>
                    <a:gd name="T20" fmla="*/ 43 w 43"/>
                    <a:gd name="T21" fmla="*/ 161 h 16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3" h="161">
                      <a:moveTo>
                        <a:pt x="32" y="0"/>
                      </a:moveTo>
                      <a:lnTo>
                        <a:pt x="43" y="12"/>
                      </a:lnTo>
                      <a:lnTo>
                        <a:pt x="13" y="158"/>
                      </a:lnTo>
                      <a:lnTo>
                        <a:pt x="5" y="161"/>
                      </a:lnTo>
                      <a:lnTo>
                        <a:pt x="0" y="156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11" name="Freeform 47"/>
                <p:cNvSpPr>
                  <a:spLocks noChangeAspect="1"/>
                </p:cNvSpPr>
                <p:nvPr/>
              </p:nvSpPr>
              <p:spPr bwMode="auto">
                <a:xfrm>
                  <a:off x="1788" y="1748"/>
                  <a:ext cx="162" cy="104"/>
                </a:xfrm>
                <a:custGeom>
                  <a:avLst/>
                  <a:gdLst>
                    <a:gd name="T0" fmla="*/ 0 w 89"/>
                    <a:gd name="T1" fmla="*/ 0 h 53"/>
                    <a:gd name="T2" fmla="*/ 484 w 89"/>
                    <a:gd name="T3" fmla="*/ 2121 h 53"/>
                    <a:gd name="T4" fmla="*/ 2654 w 89"/>
                    <a:gd name="T5" fmla="*/ 1248 h 53"/>
                    <a:gd name="T6" fmla="*/ 3160 w 89"/>
                    <a:gd name="T7" fmla="*/ 4806 h 53"/>
                    <a:gd name="T8" fmla="*/ 5353 w 89"/>
                    <a:gd name="T9" fmla="*/ 3928 h 53"/>
                    <a:gd name="T10" fmla="*/ 5890 w 89"/>
                    <a:gd name="T11" fmla="*/ 5930 h 5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9"/>
                    <a:gd name="T19" fmla="*/ 0 h 53"/>
                    <a:gd name="T20" fmla="*/ 89 w 89"/>
                    <a:gd name="T21" fmla="*/ 53 h 5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9" h="53">
                      <a:moveTo>
                        <a:pt x="0" y="0"/>
                      </a:moveTo>
                      <a:lnTo>
                        <a:pt x="7" y="19"/>
                      </a:lnTo>
                      <a:lnTo>
                        <a:pt x="40" y="11"/>
                      </a:lnTo>
                      <a:lnTo>
                        <a:pt x="48" y="43"/>
                      </a:lnTo>
                      <a:lnTo>
                        <a:pt x="81" y="35"/>
                      </a:lnTo>
                      <a:lnTo>
                        <a:pt x="89" y="53"/>
                      </a:lnTo>
                    </a:path>
                  </a:pathLst>
                </a:custGeom>
                <a:solidFill>
                  <a:srgbClr val="20F63F"/>
                </a:solidFill>
                <a:ln w="17463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12" name="Freeform 48"/>
                <p:cNvSpPr>
                  <a:spLocks noChangeAspect="1"/>
                </p:cNvSpPr>
                <p:nvPr/>
              </p:nvSpPr>
              <p:spPr bwMode="auto">
                <a:xfrm>
                  <a:off x="1937" y="1738"/>
                  <a:ext cx="164" cy="113"/>
                </a:xfrm>
                <a:custGeom>
                  <a:avLst/>
                  <a:gdLst>
                    <a:gd name="T0" fmla="*/ 359 w 144"/>
                    <a:gd name="T1" fmla="*/ 0 h 91"/>
                    <a:gd name="T2" fmla="*/ 359 w 144"/>
                    <a:gd name="T3" fmla="*/ 72 h 91"/>
                    <a:gd name="T4" fmla="*/ 32 w 144"/>
                    <a:gd name="T5" fmla="*/ 414 h 91"/>
                    <a:gd name="T6" fmla="*/ 0 w 144"/>
                    <a:gd name="T7" fmla="*/ 390 h 91"/>
                    <a:gd name="T8" fmla="*/ 359 w 144"/>
                    <a:gd name="T9" fmla="*/ 0 h 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91"/>
                    <a:gd name="T17" fmla="*/ 144 w 144"/>
                    <a:gd name="T18" fmla="*/ 91 h 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91">
                      <a:moveTo>
                        <a:pt x="144" y="0"/>
                      </a:moveTo>
                      <a:lnTo>
                        <a:pt x="144" y="16"/>
                      </a:lnTo>
                      <a:lnTo>
                        <a:pt x="13" y="91"/>
                      </a:lnTo>
                      <a:lnTo>
                        <a:pt x="0" y="85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13" name="Freeform 49"/>
                <p:cNvSpPr>
                  <a:spLocks noChangeAspect="1"/>
                </p:cNvSpPr>
                <p:nvPr/>
              </p:nvSpPr>
              <p:spPr bwMode="auto">
                <a:xfrm>
                  <a:off x="1937" y="1843"/>
                  <a:ext cx="15" cy="197"/>
                </a:xfrm>
                <a:custGeom>
                  <a:avLst/>
                  <a:gdLst>
                    <a:gd name="T0" fmla="*/ 36 w 13"/>
                    <a:gd name="T1" fmla="*/ 662 h 161"/>
                    <a:gd name="T2" fmla="*/ 0 w 13"/>
                    <a:gd name="T3" fmla="*/ 662 h 161"/>
                    <a:gd name="T4" fmla="*/ 0 w 13"/>
                    <a:gd name="T5" fmla="*/ 0 h 161"/>
                    <a:gd name="T6" fmla="*/ 36 w 13"/>
                    <a:gd name="T7" fmla="*/ 24 h 161"/>
                    <a:gd name="T8" fmla="*/ 36 w 13"/>
                    <a:gd name="T9" fmla="*/ 662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161"/>
                    <a:gd name="T17" fmla="*/ 13 w 13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161">
                      <a:moveTo>
                        <a:pt x="13" y="161"/>
                      </a:moveTo>
                      <a:lnTo>
                        <a:pt x="0" y="161"/>
                      </a:lnTo>
                      <a:lnTo>
                        <a:pt x="0" y="0"/>
                      </a:lnTo>
                      <a:lnTo>
                        <a:pt x="13" y="6"/>
                      </a:lnTo>
                      <a:lnTo>
                        <a:pt x="13" y="161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14" name="Freeform 50"/>
                <p:cNvSpPr>
                  <a:spLocks noChangeAspect="1"/>
                </p:cNvSpPr>
                <p:nvPr/>
              </p:nvSpPr>
              <p:spPr bwMode="auto">
                <a:xfrm>
                  <a:off x="2101" y="1738"/>
                  <a:ext cx="155" cy="119"/>
                </a:xfrm>
                <a:custGeom>
                  <a:avLst/>
                  <a:gdLst>
                    <a:gd name="T0" fmla="*/ 324 w 137"/>
                    <a:gd name="T1" fmla="*/ 358 h 96"/>
                    <a:gd name="T2" fmla="*/ 324 w 137"/>
                    <a:gd name="T3" fmla="*/ 431 h 96"/>
                    <a:gd name="T4" fmla="*/ 0 w 137"/>
                    <a:gd name="T5" fmla="*/ 72 h 96"/>
                    <a:gd name="T6" fmla="*/ 0 w 137"/>
                    <a:gd name="T7" fmla="*/ 0 h 96"/>
                    <a:gd name="T8" fmla="*/ 324 w 137"/>
                    <a:gd name="T9" fmla="*/ 358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7"/>
                    <a:gd name="T16" fmla="*/ 0 h 96"/>
                    <a:gd name="T17" fmla="*/ 137 w 137"/>
                    <a:gd name="T18" fmla="*/ 96 h 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7" h="96">
                      <a:moveTo>
                        <a:pt x="137" y="80"/>
                      </a:moveTo>
                      <a:lnTo>
                        <a:pt x="137" y="9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137" y="8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15" name="Freeform 51"/>
                <p:cNvSpPr>
                  <a:spLocks noChangeAspect="1"/>
                </p:cNvSpPr>
                <p:nvPr/>
              </p:nvSpPr>
              <p:spPr bwMode="auto">
                <a:xfrm>
                  <a:off x="1154" y="1977"/>
                  <a:ext cx="65" cy="195"/>
                </a:xfrm>
                <a:custGeom>
                  <a:avLst/>
                  <a:gdLst>
                    <a:gd name="T0" fmla="*/ 0 w 57"/>
                    <a:gd name="T1" fmla="*/ 0 h 158"/>
                    <a:gd name="T2" fmla="*/ 141 w 57"/>
                    <a:gd name="T3" fmla="*/ 0 h 158"/>
                    <a:gd name="T4" fmla="*/ 95 w 57"/>
                    <a:gd name="T5" fmla="*/ 637 h 158"/>
                    <a:gd name="T6" fmla="*/ 71 w 57"/>
                    <a:gd name="T7" fmla="*/ 690 h 158"/>
                    <a:gd name="T8" fmla="*/ 50 w 57"/>
                    <a:gd name="T9" fmla="*/ 637 h 158"/>
                    <a:gd name="T10" fmla="*/ 0 w 57"/>
                    <a:gd name="T11" fmla="*/ 0 h 1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7"/>
                    <a:gd name="T19" fmla="*/ 0 h 158"/>
                    <a:gd name="T20" fmla="*/ 57 w 57"/>
                    <a:gd name="T21" fmla="*/ 158 h 1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7" h="158">
                      <a:moveTo>
                        <a:pt x="0" y="0"/>
                      </a:moveTo>
                      <a:lnTo>
                        <a:pt x="57" y="0"/>
                      </a:lnTo>
                      <a:lnTo>
                        <a:pt x="38" y="147"/>
                      </a:lnTo>
                      <a:lnTo>
                        <a:pt x="28" y="158"/>
                      </a:lnTo>
                      <a:lnTo>
                        <a:pt x="20" y="1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16" name="Freeform 52"/>
                <p:cNvSpPr>
                  <a:spLocks noChangeAspect="1"/>
                </p:cNvSpPr>
                <p:nvPr/>
              </p:nvSpPr>
              <p:spPr bwMode="auto">
                <a:xfrm>
                  <a:off x="713" y="2464"/>
                  <a:ext cx="152" cy="166"/>
                </a:xfrm>
                <a:custGeom>
                  <a:avLst/>
                  <a:gdLst>
                    <a:gd name="T0" fmla="*/ 323 w 134"/>
                    <a:gd name="T1" fmla="*/ 394 h 136"/>
                    <a:gd name="T2" fmla="*/ 220 w 134"/>
                    <a:gd name="T3" fmla="*/ 552 h 136"/>
                    <a:gd name="T4" fmla="*/ 0 w 134"/>
                    <a:gd name="T5" fmla="*/ 20 h 136"/>
                    <a:gd name="T6" fmla="*/ 12 w 134"/>
                    <a:gd name="T7" fmla="*/ 0 h 136"/>
                    <a:gd name="T8" fmla="*/ 37 w 134"/>
                    <a:gd name="T9" fmla="*/ 0 h 136"/>
                    <a:gd name="T10" fmla="*/ 323 w 134"/>
                    <a:gd name="T11" fmla="*/ 394 h 1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4"/>
                    <a:gd name="T19" fmla="*/ 0 h 136"/>
                    <a:gd name="T20" fmla="*/ 134 w 134"/>
                    <a:gd name="T21" fmla="*/ 136 h 1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4" h="136">
                      <a:moveTo>
                        <a:pt x="134" y="98"/>
                      </a:moveTo>
                      <a:lnTo>
                        <a:pt x="91" y="136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6" y="0"/>
                      </a:lnTo>
                      <a:lnTo>
                        <a:pt x="134" y="98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17" name="Line 5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339" y="2106"/>
                  <a:ext cx="9" cy="1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18" name="Rectangl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336" y="2096"/>
                  <a:ext cx="12" cy="18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19" name="Line 5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331" y="2138"/>
                  <a:ext cx="23" cy="2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20" name="Rectangle 56"/>
                <p:cNvSpPr>
                  <a:spLocks noChangeAspect="1" noChangeArrowheads="1"/>
                </p:cNvSpPr>
                <p:nvPr/>
              </p:nvSpPr>
              <p:spPr bwMode="auto">
                <a:xfrm>
                  <a:off x="1329" y="2130"/>
                  <a:ext cx="26" cy="18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21" name="Line 5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324" y="2172"/>
                  <a:ext cx="37" cy="0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22" name="Rectangle 58"/>
                <p:cNvSpPr>
                  <a:spLocks noChangeAspect="1" noChangeArrowheads="1"/>
                </p:cNvSpPr>
                <p:nvPr/>
              </p:nvSpPr>
              <p:spPr bwMode="auto">
                <a:xfrm>
                  <a:off x="1321" y="2164"/>
                  <a:ext cx="41" cy="17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23" name="Line 5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318" y="2204"/>
                  <a:ext cx="48" cy="1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24" name="Rectangle 60"/>
                <p:cNvSpPr>
                  <a:spLocks noChangeAspect="1" noChangeArrowheads="1"/>
                </p:cNvSpPr>
                <p:nvPr/>
              </p:nvSpPr>
              <p:spPr bwMode="auto">
                <a:xfrm>
                  <a:off x="1317" y="2194"/>
                  <a:ext cx="50" cy="19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25" name="Line 6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311" y="2236"/>
                  <a:ext cx="62" cy="1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26" name="Rectangl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1309" y="2228"/>
                  <a:ext cx="65" cy="17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27" name="Line 6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306" y="2269"/>
                  <a:ext cx="75" cy="2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28" name="Rectangl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03" y="2261"/>
                  <a:ext cx="78" cy="18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29" name="Line 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95" y="1814"/>
                  <a:ext cx="8" cy="1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30" name="Rectangle 66"/>
                <p:cNvSpPr>
                  <a:spLocks noChangeAspect="1" noChangeArrowheads="1"/>
                </p:cNvSpPr>
                <p:nvPr/>
              </p:nvSpPr>
              <p:spPr bwMode="auto">
                <a:xfrm>
                  <a:off x="1493" y="1804"/>
                  <a:ext cx="12" cy="16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31" name="Line 6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8" y="1844"/>
                  <a:ext cx="20" cy="2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32" name="Rectangle 68"/>
                <p:cNvSpPr>
                  <a:spLocks noChangeAspect="1" noChangeArrowheads="1"/>
                </p:cNvSpPr>
                <p:nvPr/>
              </p:nvSpPr>
              <p:spPr bwMode="auto">
                <a:xfrm>
                  <a:off x="1485" y="1836"/>
                  <a:ext cx="26" cy="18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33" name="Line 6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1" y="1878"/>
                  <a:ext cx="35" cy="2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34" name="Rectangl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478" y="1870"/>
                  <a:ext cx="40" cy="19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35" name="Line 7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75" y="1912"/>
                  <a:ext cx="47" cy="1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36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473" y="1902"/>
                  <a:ext cx="50" cy="18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37" name="Line 7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67" y="1942"/>
                  <a:ext cx="62" cy="2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38" name="Rectangle 7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6" y="1936"/>
                  <a:ext cx="64" cy="16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39" name="Line 7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62" y="1977"/>
                  <a:ext cx="74" cy="0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40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1460" y="1968"/>
                  <a:ext cx="78" cy="19"/>
                </a:xfrm>
                <a:prstGeom prst="rect">
                  <a:avLst/>
                </a:prstGeom>
                <a:solidFill>
                  <a:srgbClr val="20F63F"/>
                </a:solidFill>
                <a:ln w="9525">
                  <a:solidFill>
                    <a:srgbClr val="20F63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41" name="Freeform 77"/>
                <p:cNvSpPr>
                  <a:spLocks noChangeAspect="1"/>
                </p:cNvSpPr>
                <p:nvPr/>
              </p:nvSpPr>
              <p:spPr bwMode="auto">
                <a:xfrm>
                  <a:off x="2256" y="1738"/>
                  <a:ext cx="157" cy="119"/>
                </a:xfrm>
                <a:custGeom>
                  <a:avLst/>
                  <a:gdLst>
                    <a:gd name="T0" fmla="*/ 341 w 138"/>
                    <a:gd name="T1" fmla="*/ 0 h 96"/>
                    <a:gd name="T2" fmla="*/ 341 w 138"/>
                    <a:gd name="T3" fmla="*/ 72 h 96"/>
                    <a:gd name="T4" fmla="*/ 0 w 138"/>
                    <a:gd name="T5" fmla="*/ 431 h 96"/>
                    <a:gd name="T6" fmla="*/ 0 w 138"/>
                    <a:gd name="T7" fmla="*/ 358 h 96"/>
                    <a:gd name="T8" fmla="*/ 341 w 138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8"/>
                    <a:gd name="T16" fmla="*/ 0 h 96"/>
                    <a:gd name="T17" fmla="*/ 138 w 138"/>
                    <a:gd name="T18" fmla="*/ 96 h 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8" h="96">
                      <a:moveTo>
                        <a:pt x="138" y="0"/>
                      </a:moveTo>
                      <a:lnTo>
                        <a:pt x="138" y="16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42" name="Freeform 78"/>
                <p:cNvSpPr>
                  <a:spLocks noChangeAspect="1"/>
                </p:cNvSpPr>
                <p:nvPr/>
              </p:nvSpPr>
              <p:spPr bwMode="auto">
                <a:xfrm>
                  <a:off x="2413" y="1738"/>
                  <a:ext cx="155" cy="119"/>
                </a:xfrm>
                <a:custGeom>
                  <a:avLst/>
                  <a:gdLst>
                    <a:gd name="T0" fmla="*/ 310 w 138"/>
                    <a:gd name="T1" fmla="*/ 358 h 96"/>
                    <a:gd name="T2" fmla="*/ 310 w 138"/>
                    <a:gd name="T3" fmla="*/ 431 h 96"/>
                    <a:gd name="T4" fmla="*/ 0 w 138"/>
                    <a:gd name="T5" fmla="*/ 72 h 96"/>
                    <a:gd name="T6" fmla="*/ 0 w 138"/>
                    <a:gd name="T7" fmla="*/ 0 h 96"/>
                    <a:gd name="T8" fmla="*/ 310 w 138"/>
                    <a:gd name="T9" fmla="*/ 358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8"/>
                    <a:gd name="T16" fmla="*/ 0 h 96"/>
                    <a:gd name="T17" fmla="*/ 138 w 138"/>
                    <a:gd name="T18" fmla="*/ 96 h 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8" h="96">
                      <a:moveTo>
                        <a:pt x="138" y="80"/>
                      </a:moveTo>
                      <a:lnTo>
                        <a:pt x="138" y="9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138" y="8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43" name="Freeform 79"/>
                <p:cNvSpPr>
                  <a:spLocks noChangeAspect="1"/>
                </p:cNvSpPr>
                <p:nvPr/>
              </p:nvSpPr>
              <p:spPr bwMode="auto">
                <a:xfrm>
                  <a:off x="2568" y="1738"/>
                  <a:ext cx="156" cy="119"/>
                </a:xfrm>
                <a:custGeom>
                  <a:avLst/>
                  <a:gdLst>
                    <a:gd name="T0" fmla="*/ 340 w 137"/>
                    <a:gd name="T1" fmla="*/ 0 h 96"/>
                    <a:gd name="T2" fmla="*/ 340 w 137"/>
                    <a:gd name="T3" fmla="*/ 72 h 96"/>
                    <a:gd name="T4" fmla="*/ 0 w 137"/>
                    <a:gd name="T5" fmla="*/ 431 h 96"/>
                    <a:gd name="T6" fmla="*/ 0 w 137"/>
                    <a:gd name="T7" fmla="*/ 358 h 96"/>
                    <a:gd name="T8" fmla="*/ 340 w 137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7"/>
                    <a:gd name="T16" fmla="*/ 0 h 96"/>
                    <a:gd name="T17" fmla="*/ 137 w 137"/>
                    <a:gd name="T18" fmla="*/ 96 h 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7" h="96">
                      <a:moveTo>
                        <a:pt x="137" y="0"/>
                      </a:moveTo>
                      <a:lnTo>
                        <a:pt x="137" y="16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137" y="0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44" name="Freeform 80"/>
                <p:cNvSpPr>
                  <a:spLocks noChangeAspect="1"/>
                </p:cNvSpPr>
                <p:nvPr/>
              </p:nvSpPr>
              <p:spPr bwMode="auto">
                <a:xfrm>
                  <a:off x="2724" y="1738"/>
                  <a:ext cx="160" cy="114"/>
                </a:xfrm>
                <a:custGeom>
                  <a:avLst/>
                  <a:gdLst>
                    <a:gd name="T0" fmla="*/ 344 w 141"/>
                    <a:gd name="T1" fmla="*/ 342 h 93"/>
                    <a:gd name="T2" fmla="*/ 327 w 141"/>
                    <a:gd name="T3" fmla="*/ 389 h 93"/>
                    <a:gd name="T4" fmla="*/ 0 w 141"/>
                    <a:gd name="T5" fmla="*/ 71 h 93"/>
                    <a:gd name="T6" fmla="*/ 0 w 141"/>
                    <a:gd name="T7" fmla="*/ 0 h 93"/>
                    <a:gd name="T8" fmla="*/ 344 w 141"/>
                    <a:gd name="T9" fmla="*/ 342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1"/>
                    <a:gd name="T16" fmla="*/ 0 h 93"/>
                    <a:gd name="T17" fmla="*/ 141 w 141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1" h="93">
                      <a:moveTo>
                        <a:pt x="141" y="82"/>
                      </a:moveTo>
                      <a:lnTo>
                        <a:pt x="135" y="93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141" y="82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45" name="Freeform 81"/>
                <p:cNvSpPr>
                  <a:spLocks noChangeAspect="1"/>
                </p:cNvSpPr>
                <p:nvPr/>
              </p:nvSpPr>
              <p:spPr bwMode="auto">
                <a:xfrm>
                  <a:off x="1641" y="1764"/>
                  <a:ext cx="46" cy="116"/>
                </a:xfrm>
                <a:custGeom>
                  <a:avLst/>
                  <a:gdLst>
                    <a:gd name="T0" fmla="*/ 504 w 25"/>
                    <a:gd name="T1" fmla="*/ 6695 h 59"/>
                    <a:gd name="T2" fmla="*/ 1625 w 25"/>
                    <a:gd name="T3" fmla="*/ 5662 h 59"/>
                    <a:gd name="T4" fmla="*/ 0 w 25"/>
                    <a:gd name="T5" fmla="*/ 2825 h 59"/>
                    <a:gd name="T6" fmla="*/ 1788 w 25"/>
                    <a:gd name="T7" fmla="*/ 236 h 59"/>
                    <a:gd name="T8" fmla="*/ 927 w 25"/>
                    <a:gd name="T9" fmla="*/ 0 h 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59"/>
                    <a:gd name="T17" fmla="*/ 25 w 25"/>
                    <a:gd name="T18" fmla="*/ 59 h 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59">
                      <a:moveTo>
                        <a:pt x="7" y="59"/>
                      </a:moveTo>
                      <a:lnTo>
                        <a:pt x="23" y="50"/>
                      </a:lnTo>
                      <a:lnTo>
                        <a:pt x="0" y="25"/>
                      </a:lnTo>
                      <a:lnTo>
                        <a:pt x="25" y="2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20F63F"/>
                </a:solidFill>
                <a:ln w="1587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46" name="Rectangl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1618" y="1612"/>
                  <a:ext cx="81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AU" sz="1400">
                      <a:solidFill>
                        <a:srgbClr val="20F63F"/>
                      </a:solidFill>
                    </a:rPr>
                    <a:t>H</a:t>
                  </a:r>
                  <a:endParaRPr lang="en-AU" sz="2400">
                    <a:solidFill>
                      <a:srgbClr val="20F63F"/>
                    </a:solidFill>
                    <a:latin typeface="Times New Roman" charset="0"/>
                  </a:endParaRPr>
                </a:p>
              </p:txBody>
            </p:sp>
          </p:grpSp>
          <p:grpSp>
            <p:nvGrpSpPr>
              <p:cNvPr id="49172" name="Group 83"/>
              <p:cNvGrpSpPr>
                <a:grpSpLocks noChangeAspect="1"/>
              </p:cNvGrpSpPr>
              <p:nvPr/>
            </p:nvGrpSpPr>
            <p:grpSpPr bwMode="auto">
              <a:xfrm rot="20582386" flipV="1">
                <a:off x="438" y="2164"/>
                <a:ext cx="147" cy="132"/>
                <a:chOff x="562" y="2475"/>
                <a:chExt cx="147" cy="157"/>
              </a:xfrm>
            </p:grpSpPr>
            <p:sp>
              <p:nvSpPr>
                <p:cNvPr id="49173" name="Line 8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95" y="2483"/>
                  <a:ext cx="7" cy="6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74" name="Freeform 85"/>
                <p:cNvSpPr>
                  <a:spLocks noChangeAspect="1"/>
                </p:cNvSpPr>
                <p:nvPr/>
              </p:nvSpPr>
              <p:spPr bwMode="auto">
                <a:xfrm>
                  <a:off x="688" y="2475"/>
                  <a:ext cx="21" cy="22"/>
                </a:xfrm>
                <a:custGeom>
                  <a:avLst/>
                  <a:gdLst>
                    <a:gd name="T0" fmla="*/ 54 w 18"/>
                    <a:gd name="T1" fmla="*/ 33 h 18"/>
                    <a:gd name="T2" fmla="*/ 25 w 18"/>
                    <a:gd name="T3" fmla="*/ 73 h 18"/>
                    <a:gd name="T4" fmla="*/ 0 w 18"/>
                    <a:gd name="T5" fmla="*/ 40 h 18"/>
                    <a:gd name="T6" fmla="*/ 30 w 18"/>
                    <a:gd name="T7" fmla="*/ 0 h 18"/>
                    <a:gd name="T8" fmla="*/ 54 w 18"/>
                    <a:gd name="T9" fmla="*/ 33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"/>
                    <a:gd name="T16" fmla="*/ 0 h 18"/>
                    <a:gd name="T17" fmla="*/ 18 w 18"/>
                    <a:gd name="T18" fmla="*/ 18 h 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" h="18">
                      <a:moveTo>
                        <a:pt x="18" y="8"/>
                      </a:moveTo>
                      <a:lnTo>
                        <a:pt x="8" y="18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18" y="8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75" name="Line 8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71" y="2502"/>
                  <a:ext cx="15" cy="14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76" name="Freeform 87"/>
                <p:cNvSpPr>
                  <a:spLocks noChangeAspect="1"/>
                </p:cNvSpPr>
                <p:nvPr/>
              </p:nvSpPr>
              <p:spPr bwMode="auto">
                <a:xfrm>
                  <a:off x="664" y="2496"/>
                  <a:ext cx="29" cy="29"/>
                </a:xfrm>
                <a:custGeom>
                  <a:avLst/>
                  <a:gdLst>
                    <a:gd name="T0" fmla="*/ 70 w 25"/>
                    <a:gd name="T1" fmla="*/ 53 h 24"/>
                    <a:gd name="T2" fmla="*/ 48 w 25"/>
                    <a:gd name="T3" fmla="*/ 91 h 24"/>
                    <a:gd name="T4" fmla="*/ 0 w 25"/>
                    <a:gd name="T5" fmla="*/ 40 h 24"/>
                    <a:gd name="T6" fmla="*/ 26 w 25"/>
                    <a:gd name="T7" fmla="*/ 0 h 24"/>
                    <a:gd name="T8" fmla="*/ 70 w 25"/>
                    <a:gd name="T9" fmla="*/ 53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24"/>
                    <a:gd name="T17" fmla="*/ 25 w 25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24">
                      <a:moveTo>
                        <a:pt x="25" y="14"/>
                      </a:moveTo>
                      <a:lnTo>
                        <a:pt x="16" y="24"/>
                      </a:lnTo>
                      <a:lnTo>
                        <a:pt x="0" y="10"/>
                      </a:lnTo>
                      <a:lnTo>
                        <a:pt x="9" y="0"/>
                      </a:lnTo>
                      <a:lnTo>
                        <a:pt x="25" y="14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77" name="Line 88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46" y="2521"/>
                  <a:ext cx="22" cy="26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78" name="Freeform 89"/>
                <p:cNvSpPr>
                  <a:spLocks noChangeAspect="1"/>
                </p:cNvSpPr>
                <p:nvPr/>
              </p:nvSpPr>
              <p:spPr bwMode="auto">
                <a:xfrm>
                  <a:off x="638" y="2512"/>
                  <a:ext cx="38" cy="41"/>
                </a:xfrm>
                <a:custGeom>
                  <a:avLst/>
                  <a:gdLst>
                    <a:gd name="T0" fmla="*/ 74 w 34"/>
                    <a:gd name="T1" fmla="*/ 90 h 34"/>
                    <a:gd name="T2" fmla="*/ 53 w 34"/>
                    <a:gd name="T3" fmla="*/ 125 h 34"/>
                    <a:gd name="T4" fmla="*/ 0 w 34"/>
                    <a:gd name="T5" fmla="*/ 36 h 34"/>
                    <a:gd name="T6" fmla="*/ 21 w 34"/>
                    <a:gd name="T7" fmla="*/ 0 h 34"/>
                    <a:gd name="T8" fmla="*/ 74 w 34"/>
                    <a:gd name="T9" fmla="*/ 9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34"/>
                    <a:gd name="T17" fmla="*/ 34 w 34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34">
                      <a:moveTo>
                        <a:pt x="34" y="24"/>
                      </a:moveTo>
                      <a:lnTo>
                        <a:pt x="24" y="34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34" y="24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79" name="Line 9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20" y="2541"/>
                  <a:ext cx="33" cy="35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80" name="Freeform 91"/>
                <p:cNvSpPr>
                  <a:spLocks noChangeAspect="1"/>
                </p:cNvSpPr>
                <p:nvPr/>
              </p:nvSpPr>
              <p:spPr bwMode="auto">
                <a:xfrm>
                  <a:off x="611" y="2533"/>
                  <a:ext cx="49" cy="51"/>
                </a:xfrm>
                <a:custGeom>
                  <a:avLst/>
                  <a:gdLst>
                    <a:gd name="T0" fmla="*/ 108 w 43"/>
                    <a:gd name="T1" fmla="*/ 124 h 42"/>
                    <a:gd name="T2" fmla="*/ 84 w 43"/>
                    <a:gd name="T3" fmla="*/ 163 h 42"/>
                    <a:gd name="T4" fmla="*/ 0 w 43"/>
                    <a:gd name="T5" fmla="*/ 40 h 42"/>
                    <a:gd name="T6" fmla="*/ 25 w 43"/>
                    <a:gd name="T7" fmla="*/ 0 h 42"/>
                    <a:gd name="T8" fmla="*/ 108 w 43"/>
                    <a:gd name="T9" fmla="*/ 124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42"/>
                    <a:gd name="T17" fmla="*/ 43 w 43"/>
                    <a:gd name="T18" fmla="*/ 42 h 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42">
                      <a:moveTo>
                        <a:pt x="43" y="32"/>
                      </a:moveTo>
                      <a:lnTo>
                        <a:pt x="34" y="42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43" y="32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81" name="Line 9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96" y="2560"/>
                  <a:ext cx="42" cy="43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82" name="Freeform 93"/>
                <p:cNvSpPr>
                  <a:spLocks noChangeAspect="1"/>
                </p:cNvSpPr>
                <p:nvPr/>
              </p:nvSpPr>
              <p:spPr bwMode="auto">
                <a:xfrm>
                  <a:off x="586" y="2552"/>
                  <a:ext cx="57" cy="59"/>
                </a:xfrm>
                <a:custGeom>
                  <a:avLst/>
                  <a:gdLst>
                    <a:gd name="T0" fmla="*/ 111 w 51"/>
                    <a:gd name="T1" fmla="*/ 167 h 48"/>
                    <a:gd name="T2" fmla="*/ 89 w 51"/>
                    <a:gd name="T3" fmla="*/ 205 h 48"/>
                    <a:gd name="T4" fmla="*/ 0 w 51"/>
                    <a:gd name="T5" fmla="*/ 41 h 48"/>
                    <a:gd name="T6" fmla="*/ 19 w 51"/>
                    <a:gd name="T7" fmla="*/ 0 h 48"/>
                    <a:gd name="T8" fmla="*/ 111 w 51"/>
                    <a:gd name="T9" fmla="*/ 167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48"/>
                    <a:gd name="T17" fmla="*/ 51 w 51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48">
                      <a:moveTo>
                        <a:pt x="51" y="39"/>
                      </a:moveTo>
                      <a:lnTo>
                        <a:pt x="41" y="48"/>
                      </a:lnTo>
                      <a:lnTo>
                        <a:pt x="0" y="10"/>
                      </a:lnTo>
                      <a:lnTo>
                        <a:pt x="9" y="0"/>
                      </a:lnTo>
                      <a:lnTo>
                        <a:pt x="51" y="39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83" name="Line 9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68" y="2577"/>
                  <a:ext cx="54" cy="55"/>
                </a:xfrm>
                <a:prstGeom prst="line">
                  <a:avLst/>
                </a:prstGeom>
                <a:noFill/>
                <a:ln w="3175">
                  <a:solidFill>
                    <a:srgbClr val="20F63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84" name="Freeform 95"/>
                <p:cNvSpPr>
                  <a:spLocks noChangeAspect="1"/>
                </p:cNvSpPr>
                <p:nvPr/>
              </p:nvSpPr>
              <p:spPr bwMode="auto">
                <a:xfrm>
                  <a:off x="562" y="2543"/>
                  <a:ext cx="68" cy="70"/>
                </a:xfrm>
                <a:custGeom>
                  <a:avLst/>
                  <a:gdLst>
                    <a:gd name="T0" fmla="*/ 144 w 60"/>
                    <a:gd name="T1" fmla="*/ 211 h 57"/>
                    <a:gd name="T2" fmla="*/ 122 w 60"/>
                    <a:gd name="T3" fmla="*/ 251 h 57"/>
                    <a:gd name="T4" fmla="*/ 0 w 60"/>
                    <a:gd name="T5" fmla="*/ 39 h 57"/>
                    <a:gd name="T6" fmla="*/ 23 w 60"/>
                    <a:gd name="T7" fmla="*/ 0 h 57"/>
                    <a:gd name="T8" fmla="*/ 144 w 60"/>
                    <a:gd name="T9" fmla="*/ 211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"/>
                    <a:gd name="T16" fmla="*/ 0 h 57"/>
                    <a:gd name="T17" fmla="*/ 60 w 60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" h="57">
                      <a:moveTo>
                        <a:pt x="60" y="48"/>
                      </a:moveTo>
                      <a:lnTo>
                        <a:pt x="50" y="57"/>
                      </a:lnTo>
                      <a:lnTo>
                        <a:pt x="0" y="9"/>
                      </a:lnTo>
                      <a:lnTo>
                        <a:pt x="10" y="0"/>
                      </a:lnTo>
                      <a:lnTo>
                        <a:pt x="60" y="48"/>
                      </a:lnTo>
                      <a:close/>
                    </a:path>
                  </a:pathLst>
                </a:custGeom>
                <a:solidFill>
                  <a:srgbClr val="20F63F"/>
                </a:solidFill>
                <a:ln w="9525">
                  <a:solidFill>
                    <a:srgbClr val="20F63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9169" name="Rectangle 104"/>
            <p:cNvSpPr>
              <a:spLocks noChangeArrowheads="1"/>
            </p:cNvSpPr>
            <p:nvPr/>
          </p:nvSpPr>
          <p:spPr bwMode="auto">
            <a:xfrm>
              <a:off x="4953000" y="3505200"/>
              <a:ext cx="1676400" cy="45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AU" sz="1200"/>
                <a:t>Brocks et al., 1999, </a:t>
              </a:r>
            </a:p>
            <a:p>
              <a:pPr eaLnBrk="0" hangingPunct="0"/>
              <a:r>
                <a:rPr lang="en-AU" sz="1200" i="1"/>
                <a:t>Science</a:t>
              </a:r>
              <a:endParaRPr lang="en-AU" sz="1200"/>
            </a:p>
          </p:txBody>
        </p:sp>
      </p:grpSp>
      <p:sp>
        <p:nvSpPr>
          <p:cNvPr id="323" name="Oval 322"/>
          <p:cNvSpPr/>
          <p:nvPr/>
        </p:nvSpPr>
        <p:spPr>
          <a:xfrm>
            <a:off x="3324225" y="4357688"/>
            <a:ext cx="152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9160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49162" name="Picture 10" descr="C-DEBIrockbkg_topbar2.ps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" name="Rectangle 117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9" name="Picture 118" descr="nsf1_nobkg.gif"/>
            <p:cNvPicPr>
              <a:picLocks noChangeAspect="1"/>
            </p:cNvPicPr>
            <p:nvPr/>
          </p:nvPicPr>
          <p:blipFill>
            <a:blip r:embed="rId8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119" descr="C-DEBIlogo3sq.psd"/>
            <p:cNvPicPr>
              <a:picLocks noChangeAspect="1"/>
            </p:cNvPicPr>
            <p:nvPr/>
          </p:nvPicPr>
          <p:blipFill>
            <a:blip r:embed="rId9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36576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1.  Origin of Life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2.  Limits of Life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3.  Deep-Subsurface Biosphere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4.  Shallow-Sea Vents</a:t>
            </a:r>
            <a:endParaRPr lang="en-US" sz="3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1202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51204" name="Picture 10" descr="C-DEBIrockbkg_topbar2.ps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4" name="Picture 13" descr="nsf1_nobkg.gif"/>
            <p:cNvPicPr>
              <a:picLocks noChangeAspect="1"/>
            </p:cNvPicPr>
            <p:nvPr/>
          </p:nvPicPr>
          <p:blipFill>
            <a:blip r:embed="rId4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C-DEBIlogo3sq.psd"/>
            <p:cNvPicPr>
              <a:picLocks noChangeAspect="1"/>
            </p:cNvPicPr>
            <p:nvPr/>
          </p:nvPicPr>
          <p:blipFill>
            <a:blip r:embed="rId5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7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16389" name="Picture 10" descr="C-DEBIrockbkg_topbar2.ps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2" name="Picture 31" descr="nsf1_nobkg.gif"/>
            <p:cNvPicPr>
              <a:picLocks noChangeAspect="1"/>
            </p:cNvPicPr>
            <p:nvPr/>
          </p:nvPicPr>
          <p:blipFill>
            <a:blip r:embed="rId4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 descr="C-DEBIlogo3sq.psd"/>
            <p:cNvPicPr>
              <a:picLocks noChangeAspect="1"/>
            </p:cNvPicPr>
            <p:nvPr/>
          </p:nvPicPr>
          <p:blipFill>
            <a:blip r:embed="rId5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16388" name="Picture 2" descr="C:\Documents and Settings\Jan Amend\Application Data\Qualcomm\Eudora\Embedded\image0031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Title</a:t>
            </a:r>
            <a:endParaRPr lang="en-US" sz="3600" smtClean="0"/>
          </a:p>
        </p:txBody>
      </p:sp>
      <p:sp>
        <p:nvSpPr>
          <p:cNvPr id="53250" name="Title 1"/>
          <p:cNvSpPr>
            <a:spLocks/>
          </p:cNvSpPr>
          <p:nvPr/>
        </p:nvSpPr>
        <p:spPr bwMode="auto">
          <a:xfrm>
            <a:off x="762000" y="1243013"/>
            <a:ext cx="7772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>
                <a:latin typeface="Calibri" charset="0"/>
              </a:rPr>
              <a:t>Subtitle</a:t>
            </a:r>
            <a:endParaRPr lang="en-US" sz="3200" b="1">
              <a:latin typeface="Calibri" charset="0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133600" y="2139950"/>
            <a:ext cx="48768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4" tIns="48322" rIns="96644" bIns="48322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Arial" pitchFamily="-111" charset="0"/>
                <a:cs typeface="Arial" pitchFamily="-111" charset="0"/>
              </a:rPr>
              <a:t>Text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700"/>
            <a:ext cx="62484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1457325" y="5635625"/>
            <a:ext cx="1895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CC"/>
                </a:solidFill>
                <a:latin typeface="Calibri" charset="0"/>
              </a:rPr>
              <a:t>Shock &amp; Holland (2007)</a:t>
            </a:r>
          </a:p>
        </p:txBody>
      </p:sp>
      <p:grpSp>
        <p:nvGrpSpPr>
          <p:cNvPr id="53254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53256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8" name="Picture 17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7" descr="Grand prismatic sp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223" t="45634" r="25397" b="7805"/>
          <a:stretch>
            <a:fillRect/>
          </a:stretch>
        </p:blipFill>
        <p:spPr bwMode="auto">
          <a:xfrm>
            <a:off x="609600" y="3048000"/>
            <a:ext cx="3759200" cy="2819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9538"/>
            <a:ext cx="3733800" cy="28003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13" descr="OTH_w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0"/>
            <a:ext cx="3733800" cy="28003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15" descr="04june05 0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7475"/>
            <a:ext cx="3748088" cy="28114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grpSp>
        <p:nvGrpSpPr>
          <p:cNvPr id="55301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55303" name="Picture 10" descr="C-DEBIrockbkg_topbar2.ps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7" name="Picture 16" descr="nsf1_nobkg.gif"/>
            <p:cNvPicPr>
              <a:picLocks noChangeAspect="1"/>
            </p:cNvPicPr>
            <p:nvPr/>
          </p:nvPicPr>
          <p:blipFill>
            <a:blip r:embed="rId8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C-DEBIlogo3sq.psd"/>
            <p:cNvPicPr>
              <a:picLocks noChangeAspect="1"/>
            </p:cNvPicPr>
            <p:nvPr/>
          </p:nvPicPr>
          <p:blipFill>
            <a:blip r:embed="rId9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Title</a:t>
            </a:r>
            <a:endParaRPr lang="en-US" sz="3600" smtClean="0"/>
          </a:p>
        </p:txBody>
      </p:sp>
      <p:sp>
        <p:nvSpPr>
          <p:cNvPr id="57346" name="Title 1"/>
          <p:cNvSpPr>
            <a:spLocks/>
          </p:cNvSpPr>
          <p:nvPr/>
        </p:nvSpPr>
        <p:spPr bwMode="auto">
          <a:xfrm>
            <a:off x="762000" y="1243013"/>
            <a:ext cx="7772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>
                <a:latin typeface="Calibri" charset="0"/>
              </a:rPr>
              <a:t>Subtitle</a:t>
            </a:r>
            <a:endParaRPr lang="en-US" sz="3200" b="1">
              <a:latin typeface="Calibri" charset="0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133600" y="2139950"/>
            <a:ext cx="48768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4" tIns="48322" rIns="96644" bIns="48322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Arial" pitchFamily="-111" charset="0"/>
                <a:cs typeface="Arial" pitchFamily="-111" charset="0"/>
              </a:rPr>
              <a:t>Text</a:t>
            </a:r>
          </a:p>
        </p:txBody>
      </p:sp>
      <p:pic>
        <p:nvPicPr>
          <p:cNvPr id="57348" name="Picture 4" descr="Strain 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4102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0" y="4589463"/>
            <a:ext cx="190500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400"/>
              <a:t>“</a:t>
            </a:r>
            <a:r>
              <a:rPr lang="en-US" altLang="ja-JP" sz="1400"/>
              <a:t>Extending the Upper Temperature Limit for Life</a:t>
            </a:r>
            <a:r>
              <a:rPr lang="ja-JP" altLang="en-US" sz="1400"/>
              <a:t>”</a:t>
            </a:r>
            <a:r>
              <a:rPr lang="en-US" altLang="ja-JP" sz="1400"/>
              <a:t>…to 121 ºC!</a:t>
            </a:r>
          </a:p>
          <a:p>
            <a:pPr>
              <a:spcBef>
                <a:spcPct val="50000"/>
              </a:spcBef>
            </a:pPr>
            <a:r>
              <a:rPr lang="en-US" sz="1400"/>
              <a:t>Kashefi and Lovley (2003) </a:t>
            </a:r>
            <a:r>
              <a:rPr lang="en-US" sz="1400" i="1"/>
              <a:t>Science</a:t>
            </a:r>
            <a:endParaRPr lang="en-US" sz="1400"/>
          </a:p>
        </p:txBody>
      </p:sp>
      <p:grpSp>
        <p:nvGrpSpPr>
          <p:cNvPr id="57350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57352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8" name="Picture 17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Title</a:t>
            </a:r>
            <a:endParaRPr lang="en-US" sz="3600" dirty="0" smtClean="0"/>
          </a:p>
        </p:txBody>
      </p:sp>
      <p:sp>
        <p:nvSpPr>
          <p:cNvPr id="59394" name="Title 1"/>
          <p:cNvSpPr>
            <a:spLocks/>
          </p:cNvSpPr>
          <p:nvPr/>
        </p:nvSpPr>
        <p:spPr bwMode="auto">
          <a:xfrm>
            <a:off x="762000" y="1243013"/>
            <a:ext cx="7772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>
                <a:latin typeface="Calibri" charset="0"/>
              </a:rPr>
              <a:t>Subtitle</a:t>
            </a:r>
            <a:endParaRPr lang="en-US" sz="3200" b="1">
              <a:latin typeface="Calibri" charset="0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133600" y="2139950"/>
            <a:ext cx="48768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4" tIns="48322" rIns="96644" bIns="48322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Arial" pitchFamily="-111" charset="0"/>
                <a:cs typeface="Arial" pitchFamily="-111" charset="0"/>
              </a:rPr>
              <a:t>Text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74675"/>
            <a:ext cx="38100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15"/>
          <p:cNvSpPr txBox="1">
            <a:spLocks noChangeArrowheads="1"/>
          </p:cNvSpPr>
          <p:nvPr/>
        </p:nvSpPr>
        <p:spPr bwMode="auto">
          <a:xfrm>
            <a:off x="3048000" y="76200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>
                <a:solidFill>
                  <a:schemeClr val="bg1"/>
                </a:solidFill>
              </a:rPr>
              <a:t>Ferroplasma acidarmanus</a:t>
            </a:r>
          </a:p>
        </p:txBody>
      </p:sp>
      <p:sp>
        <p:nvSpPr>
          <p:cNvPr id="59398" name="TextBox 16"/>
          <p:cNvSpPr txBox="1">
            <a:spLocks noChangeArrowheads="1"/>
          </p:cNvSpPr>
          <p:nvPr/>
        </p:nvSpPr>
        <p:spPr bwMode="auto">
          <a:xfrm>
            <a:off x="457200" y="1619250"/>
            <a:ext cx="25527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800" b="1"/>
              <a:t>pH = 0.5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 b="1">
                <a:solidFill>
                  <a:srgbClr val="003300"/>
                </a:solidFill>
              </a:rPr>
              <a:t>40 °C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 b="1"/>
              <a:t>Archaeon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 b="1">
                <a:solidFill>
                  <a:srgbClr val="003300"/>
                </a:solidFill>
              </a:rPr>
              <a:t>Oxidizes pyrite (FeS</a:t>
            </a:r>
            <a:r>
              <a:rPr lang="en-US" sz="1800" b="1" baseline="-25000">
                <a:solidFill>
                  <a:srgbClr val="003300"/>
                </a:solidFill>
              </a:rPr>
              <a:t>2</a:t>
            </a:r>
            <a:r>
              <a:rPr lang="en-US" sz="1800" b="1">
                <a:solidFill>
                  <a:srgbClr val="003300"/>
                </a:solidFill>
              </a:rPr>
              <a:t>)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 b="1"/>
              <a:t>Iron Mountain (CA)</a:t>
            </a:r>
          </a:p>
        </p:txBody>
      </p:sp>
      <p:sp>
        <p:nvSpPr>
          <p:cNvPr id="59399" name="TextBox 17"/>
          <p:cNvSpPr txBox="1">
            <a:spLocks noChangeArrowheads="1"/>
          </p:cNvSpPr>
          <p:nvPr/>
        </p:nvSpPr>
        <p:spPr bwMode="auto">
          <a:xfrm>
            <a:off x="304800" y="5486400"/>
            <a:ext cx="2573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Edwards et al. (2000) </a:t>
            </a:r>
            <a:r>
              <a:rPr lang="en-US" sz="1400" i="1"/>
              <a:t>Science</a:t>
            </a:r>
            <a:endParaRPr lang="en-US" sz="1400"/>
          </a:p>
        </p:txBody>
      </p:sp>
      <p:grpSp>
        <p:nvGrpSpPr>
          <p:cNvPr id="59400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59402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0" name="Picture 19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36576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1.  Origin of Life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2.  Limits of Life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3.  Deep-Subsurface Biosphere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4.  Shallow-Sea Vents</a:t>
            </a:r>
            <a:endParaRPr lang="en-US" sz="3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1442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61444" name="Picture 10" descr="C-DEBIrockbkg_topbar2.ps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4" name="Picture 13" descr="nsf1_nobkg.gif"/>
            <p:cNvPicPr>
              <a:picLocks noChangeAspect="1"/>
            </p:cNvPicPr>
            <p:nvPr/>
          </p:nvPicPr>
          <p:blipFill>
            <a:blip r:embed="rId4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C-DEBIlogo3sq.psd"/>
            <p:cNvPicPr>
              <a:picLocks noChangeAspect="1"/>
            </p:cNvPicPr>
            <p:nvPr/>
          </p:nvPicPr>
          <p:blipFill>
            <a:blip r:embed="rId5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36576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1.  Origin of Life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2.  Limits of Life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3.  Deep-subsurface Biosphere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	4.  Shallow-sea Hydrothermal Systems</a:t>
            </a:r>
            <a:endParaRPr lang="en-US" sz="3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7586" name="Group 17"/>
          <p:cNvGrpSpPr>
            <a:grpSpLocks/>
          </p:cNvGrpSpPr>
          <p:nvPr/>
        </p:nvGrpSpPr>
        <p:grpSpPr bwMode="auto">
          <a:xfrm>
            <a:off x="304800" y="847725"/>
            <a:ext cx="8534400" cy="4410075"/>
            <a:chOff x="304800" y="847725"/>
            <a:chExt cx="8534400" cy="4410075"/>
          </a:xfrm>
        </p:grpSpPr>
        <p:grpSp>
          <p:nvGrpSpPr>
            <p:cNvPr id="67595" name="Group 15"/>
            <p:cNvGrpSpPr>
              <a:grpSpLocks/>
            </p:cNvGrpSpPr>
            <p:nvPr/>
          </p:nvGrpSpPr>
          <p:grpSpPr bwMode="auto">
            <a:xfrm>
              <a:off x="304800" y="847725"/>
              <a:ext cx="8534400" cy="4410075"/>
              <a:chOff x="304800" y="1314450"/>
              <a:chExt cx="8534400" cy="4410075"/>
            </a:xfrm>
          </p:grpSpPr>
          <p:graphicFrame>
            <p:nvGraphicFramePr>
              <p:cNvPr id="67597" name="Object 2"/>
              <p:cNvGraphicFramePr>
                <a:graphicFrameLocks noChangeAspect="1"/>
              </p:cNvGraphicFramePr>
              <p:nvPr/>
            </p:nvGraphicFramePr>
            <p:xfrm>
              <a:off x="304800" y="1314450"/>
              <a:ext cx="8534400" cy="4410075"/>
            </p:xfrm>
            <a:graphic>
              <a:graphicData uri="http://schemas.openxmlformats.org/presentationml/2006/ole">
                <p:oleObj spid="_x0000_s67602" name="Worksheet" r:id="rId4" imgW="18513552" imgH="10448544" progId="Excel.Sheet.8">
                  <p:embed/>
                </p:oleObj>
              </a:graphicData>
            </a:graphic>
          </p:graphicFrame>
          <p:sp>
            <p:nvSpPr>
              <p:cNvPr id="13" name="Rectangle 12"/>
              <p:cNvSpPr/>
              <p:nvPr/>
            </p:nvSpPr>
            <p:spPr bwMode="auto">
              <a:xfrm>
                <a:off x="4724400" y="1420813"/>
                <a:ext cx="1981200" cy="279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dirty="0">
                    <a:solidFill>
                      <a:schemeClr val="tx1"/>
                    </a:solidFill>
                  </a:rPr>
                  <a:t>(</a:t>
                </a:r>
                <a:r>
                  <a:rPr lang="en-US" sz="1500" dirty="0" err="1">
                    <a:solidFill>
                      <a:schemeClr val="tx1"/>
                    </a:solidFill>
                  </a:rPr>
                  <a:t>Archaea</a:t>
                </a:r>
                <a:r>
                  <a:rPr lang="en-US" sz="1500" dirty="0">
                    <a:solidFill>
                      <a:schemeClr val="tx1"/>
                    </a:solidFill>
                  </a:rPr>
                  <a:t> and Bacteria)</a:t>
                </a:r>
              </a:p>
            </p:txBody>
          </p:sp>
        </p:grpSp>
        <p:sp>
          <p:nvSpPr>
            <p:cNvPr id="67596" name="TextBox 25"/>
            <p:cNvSpPr txBox="1">
              <a:spLocks noChangeArrowheads="1"/>
            </p:cNvSpPr>
            <p:nvPr/>
          </p:nvSpPr>
          <p:spPr bwMode="auto">
            <a:xfrm>
              <a:off x="457200" y="4876800"/>
              <a:ext cx="27963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</a:rPr>
                <a:t>Whitman et al. (1998) </a:t>
              </a:r>
              <a:r>
                <a:rPr lang="en-US" sz="1800" i="1">
                  <a:latin typeface="Calibri" charset="0"/>
                </a:rPr>
                <a:t>PNAS</a:t>
              </a:r>
              <a:endParaRPr lang="en-US" sz="1800">
                <a:latin typeface="Calibri" charset="0"/>
              </a:endParaRPr>
            </a:p>
          </p:txBody>
        </p:sp>
      </p:grp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066800" y="2771775"/>
            <a:ext cx="27432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~1/3 of Earths biomass carbon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228600" y="-76200"/>
            <a:ext cx="868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3500" b="1" i="1" u="sng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ＭＳ Ｐゴシック" charset="0"/>
              </a:rPr>
              <a:t>The </a:t>
            </a:r>
            <a:r>
              <a:rPr lang="ja-JP" altLang="en-US" sz="3500" b="1" i="1" u="sng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ＭＳ Ｐゴシック" charset="0"/>
              </a:rPr>
              <a:t>“</a:t>
            </a:r>
            <a:r>
              <a:rPr lang="en-US" sz="3500" b="1" i="1" u="sng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ＭＳ Ｐゴシック" charset="0"/>
              </a:rPr>
              <a:t>Intraterrestrials</a:t>
            </a:r>
            <a:r>
              <a:rPr lang="ja-JP" altLang="en-US" sz="3500" b="1" i="1" u="sng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ＭＳ Ｐゴシック" charset="0"/>
              </a:rPr>
              <a:t>”</a:t>
            </a:r>
            <a:r>
              <a:rPr lang="en-US" sz="3500" b="1" i="1" u="sng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ＭＳ Ｐゴシック" charset="0"/>
              </a:rPr>
              <a:t> </a:t>
            </a:r>
          </a:p>
        </p:txBody>
      </p:sp>
      <p:grpSp>
        <p:nvGrpSpPr>
          <p:cNvPr id="67589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67591" name="Picture 10" descr="C-DEBIrockbkg_topbar2.ps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3" name="Picture 22" descr="nsf1_nobkg.gif"/>
            <p:cNvPicPr>
              <a:picLocks noChangeAspect="1"/>
            </p:cNvPicPr>
            <p:nvPr/>
          </p:nvPicPr>
          <p:blipFill>
            <a:blip r:embed="rId6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C-DEBIlogo3sq.psd"/>
            <p:cNvPicPr>
              <a:picLocks noChangeAspect="1"/>
            </p:cNvPicPr>
            <p:nvPr/>
          </p:nvPicPr>
          <p:blipFill>
            <a:blip r:embed="rId7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133600" y="2139950"/>
            <a:ext cx="48768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4" tIns="48322" rIns="96644" bIns="48322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Arial" pitchFamily="-111" charset="0"/>
                <a:cs typeface="Arial" pitchFamily="-111" charset="0"/>
              </a:rPr>
              <a:t>Text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85800" y="381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 lnSpcReduction="10000"/>
          </a:bodyPr>
          <a:lstStyle/>
          <a:p>
            <a:pPr algn="ctr">
              <a:defRPr/>
            </a:pP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rPr>
              <a:t>Most </a:t>
            </a:r>
            <a:r>
              <a:rPr lang="en-US" sz="3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rPr>
              <a:t>Intraterrestrials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rPr>
              <a:t> are </a:t>
            </a:r>
            <a:b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rPr>
              <a:t>Below the Bottom of the Oceans</a:t>
            </a:r>
            <a:endParaRPr lang="en-US" sz="3600" i="1" dirty="0">
              <a:latin typeface="+mj-lt"/>
              <a:ea typeface="ＭＳ Ｐゴシック" pitchFamily="-111" charset="-128"/>
              <a:cs typeface="ＭＳ Ｐゴシック" pitchFamily="-111" charset="-128"/>
            </a:endParaRPr>
          </a:p>
        </p:txBody>
      </p:sp>
      <p:graphicFrame>
        <p:nvGraphicFramePr>
          <p:cNvPr id="69635" name="Object 2"/>
          <p:cNvGraphicFramePr>
            <a:graphicFrameLocks noChangeAspect="1"/>
          </p:cNvGraphicFramePr>
          <p:nvPr/>
        </p:nvGraphicFramePr>
        <p:xfrm>
          <a:off x="762000" y="1671638"/>
          <a:ext cx="7848600" cy="3929062"/>
        </p:xfrm>
        <a:graphic>
          <a:graphicData uri="http://schemas.openxmlformats.org/presentationml/2006/ole">
            <p:oleObj spid="_x0000_s69647" name="Chart" r:id="rId4" imgW="76200000" imgH="39903400" progId="Excel.Sheet.8">
              <p:embed/>
            </p:oleObj>
          </a:graphicData>
        </a:graphic>
      </p:graphicFrame>
      <p:sp>
        <p:nvSpPr>
          <p:cNvPr id="15" name="Rectangle 14"/>
          <p:cNvSpPr/>
          <p:nvPr/>
        </p:nvSpPr>
        <p:spPr>
          <a:xfrm>
            <a:off x="2590800" y="1752600"/>
            <a:ext cx="3352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160463" y="3189288"/>
            <a:ext cx="29289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Arial" charset="0"/>
              </a:rPr>
              <a:t>ONLY sediments </a:t>
            </a:r>
          </a:p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Arial" charset="0"/>
              </a:rPr>
              <a:t>NO rocks</a:t>
            </a:r>
          </a:p>
          <a:p>
            <a:pPr>
              <a:defRPr/>
            </a:pP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  <a:cs typeface="Arial" charset="0"/>
            </a:endParaRPr>
          </a:p>
        </p:txBody>
      </p:sp>
      <p:grpSp>
        <p:nvGrpSpPr>
          <p:cNvPr id="69638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69640" name="Picture 10" descr="C-DEBIrockbkg_topbar2.ps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0" name="Picture 19" descr="nsf1_nobkg.gif"/>
            <p:cNvPicPr>
              <a:picLocks noChangeAspect="1"/>
            </p:cNvPicPr>
            <p:nvPr/>
          </p:nvPicPr>
          <p:blipFill>
            <a:blip r:embed="rId6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C-DEBIlogo3sq.psd"/>
            <p:cNvPicPr>
              <a:picLocks noChangeAspect="1"/>
            </p:cNvPicPr>
            <p:nvPr/>
          </p:nvPicPr>
          <p:blipFill>
            <a:blip r:embed="rId7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1" name="Group 5"/>
          <p:cNvGrpSpPr>
            <a:grpSpLocks/>
          </p:cNvGrpSpPr>
          <p:nvPr/>
        </p:nvGrpSpPr>
        <p:grpSpPr bwMode="auto">
          <a:xfrm>
            <a:off x="4322763" y="1751013"/>
            <a:ext cx="4529137" cy="3203575"/>
            <a:chOff x="171" y="1231"/>
            <a:chExt cx="2925" cy="2123"/>
          </a:xfrm>
        </p:grpSpPr>
        <p:pic>
          <p:nvPicPr>
            <p:cNvPr id="71699" name="Picture 6" descr="chl_map_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8795"/>
            <a:stretch>
              <a:fillRect/>
            </a:stretch>
          </p:blipFill>
          <p:spPr bwMode="auto">
            <a:xfrm>
              <a:off x="171" y="1231"/>
              <a:ext cx="2925" cy="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00" name="Text Box 7"/>
            <p:cNvSpPr txBox="1">
              <a:spLocks noChangeArrowheads="1"/>
            </p:cNvSpPr>
            <p:nvPr/>
          </p:nvSpPr>
          <p:spPr bwMode="auto">
            <a:xfrm>
              <a:off x="790" y="3111"/>
              <a:ext cx="170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/>
                <a:t>SeaWiFS Chl-a (mg/m</a:t>
              </a:r>
              <a:r>
                <a:rPr lang="en-US" sz="1800" baseline="30000"/>
                <a:t>3</a:t>
              </a:r>
              <a:r>
                <a:rPr lang="en-US" sz="1800"/>
                <a:t>)</a:t>
              </a:r>
            </a:p>
          </p:txBody>
        </p:sp>
      </p:grpSp>
      <p:grpSp>
        <p:nvGrpSpPr>
          <p:cNvPr id="71682" name="Group 8"/>
          <p:cNvGrpSpPr>
            <a:grpSpLocks/>
          </p:cNvGrpSpPr>
          <p:nvPr/>
        </p:nvGrpSpPr>
        <p:grpSpPr bwMode="auto">
          <a:xfrm>
            <a:off x="228600" y="1189038"/>
            <a:ext cx="4433888" cy="4095750"/>
            <a:chOff x="192" y="509"/>
            <a:chExt cx="2793" cy="2580"/>
          </a:xfrm>
        </p:grpSpPr>
        <p:grpSp>
          <p:nvGrpSpPr>
            <p:cNvPr id="71689" name="Group 9"/>
            <p:cNvGrpSpPr>
              <a:grpSpLocks/>
            </p:cNvGrpSpPr>
            <p:nvPr/>
          </p:nvGrpSpPr>
          <p:grpSpPr bwMode="auto">
            <a:xfrm>
              <a:off x="198" y="509"/>
              <a:ext cx="2621" cy="2581"/>
              <a:chOff x="2979" y="613"/>
              <a:chExt cx="2768" cy="2644"/>
            </a:xfrm>
          </p:grpSpPr>
          <p:sp>
            <p:nvSpPr>
              <p:cNvPr id="71695" name="Rectangle 10"/>
              <p:cNvSpPr>
                <a:spLocks noChangeArrowheads="1"/>
              </p:cNvSpPr>
              <p:nvPr/>
            </p:nvSpPr>
            <p:spPr bwMode="auto">
              <a:xfrm rot="-5400000">
                <a:off x="2452" y="1529"/>
                <a:ext cx="130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log Depth (MBSF)</a:t>
                </a:r>
              </a:p>
            </p:txBody>
          </p:sp>
          <p:sp>
            <p:nvSpPr>
              <p:cNvPr id="71696" name="Rectangle 11"/>
              <p:cNvSpPr>
                <a:spLocks noChangeArrowheads="1"/>
              </p:cNvSpPr>
              <p:nvPr/>
            </p:nvSpPr>
            <p:spPr bwMode="auto">
              <a:xfrm>
                <a:off x="3409" y="3020"/>
                <a:ext cx="2338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log Cell concentration (cells/cm</a:t>
                </a:r>
                <a:r>
                  <a:rPr lang="en-US" baseline="30000"/>
                  <a:t>3</a:t>
                </a:r>
                <a:r>
                  <a:rPr lang="en-US"/>
                  <a:t>)</a:t>
                </a:r>
              </a:p>
            </p:txBody>
          </p:sp>
          <p:pic>
            <p:nvPicPr>
              <p:cNvPr id="71697" name="Picture 12" descr=" Counts_depth_parkes_gra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8" y="613"/>
                <a:ext cx="2413" cy="2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698" name="Picture 13" descr=" Counts_depth_pink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8" y="613"/>
                <a:ext cx="2413" cy="2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690" name="Text Box 14"/>
            <p:cNvSpPr txBox="1">
              <a:spLocks noChangeArrowheads="1"/>
            </p:cNvSpPr>
            <p:nvPr/>
          </p:nvSpPr>
          <p:spPr bwMode="auto">
            <a:xfrm>
              <a:off x="2086" y="2030"/>
              <a:ext cx="899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Previous data</a:t>
              </a:r>
            </a:p>
          </p:txBody>
        </p:sp>
        <p:sp>
          <p:nvSpPr>
            <p:cNvPr id="71691" name="Text Box 15"/>
            <p:cNvSpPr txBox="1">
              <a:spLocks noChangeArrowheads="1"/>
            </p:cNvSpPr>
            <p:nvPr/>
          </p:nvSpPr>
          <p:spPr bwMode="auto">
            <a:xfrm>
              <a:off x="686" y="678"/>
              <a:ext cx="671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SPG data</a:t>
              </a:r>
            </a:p>
          </p:txBody>
        </p:sp>
        <p:sp>
          <p:nvSpPr>
            <p:cNvPr id="71692" name="Line 16"/>
            <p:cNvSpPr>
              <a:spLocks noChangeShapeType="1"/>
            </p:cNvSpPr>
            <p:nvPr/>
          </p:nvSpPr>
          <p:spPr bwMode="auto">
            <a:xfrm>
              <a:off x="1304" y="792"/>
              <a:ext cx="88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3" name="Line 17"/>
            <p:cNvSpPr>
              <a:spLocks noChangeShapeType="1"/>
            </p:cNvSpPr>
            <p:nvPr/>
          </p:nvSpPr>
          <p:spPr bwMode="auto">
            <a:xfrm>
              <a:off x="1168" y="856"/>
              <a:ext cx="1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4" name="Line 18"/>
            <p:cNvSpPr>
              <a:spLocks noChangeShapeType="1"/>
            </p:cNvSpPr>
            <p:nvPr/>
          </p:nvSpPr>
          <p:spPr bwMode="auto">
            <a:xfrm flipH="1">
              <a:off x="1944" y="2144"/>
              <a:ext cx="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683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71685" name="Picture 10" descr="C-DEBIrockbkg_topbar2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7" name="Picture 26" descr="nsf1_nobkg.gif"/>
            <p:cNvPicPr>
              <a:picLocks noChangeAspect="1"/>
            </p:cNvPicPr>
            <p:nvPr/>
          </p:nvPicPr>
          <p:blipFill>
            <a:blip r:embed="rId7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C-DEBIlogo3sq.psd"/>
            <p:cNvPicPr>
              <a:picLocks noChangeAspect="1"/>
            </p:cNvPicPr>
            <p:nvPr/>
          </p:nvPicPr>
          <p:blipFill>
            <a:blip r:embed="rId8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Title</a:t>
            </a:r>
            <a:endParaRPr lang="en-US" sz="3600" smtClean="0"/>
          </a:p>
        </p:txBody>
      </p:sp>
      <p:sp>
        <p:nvSpPr>
          <p:cNvPr id="63490" name="Title 1"/>
          <p:cNvSpPr>
            <a:spLocks/>
          </p:cNvSpPr>
          <p:nvPr/>
        </p:nvSpPr>
        <p:spPr bwMode="auto">
          <a:xfrm>
            <a:off x="762000" y="1243013"/>
            <a:ext cx="7772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>
                <a:latin typeface="Calibri" charset="0"/>
              </a:rPr>
              <a:t>Subtitle</a:t>
            </a:r>
            <a:endParaRPr lang="en-US" sz="3200" b="1">
              <a:latin typeface="Calibri" charset="0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133600" y="2139950"/>
            <a:ext cx="48768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4" tIns="48322" rIns="96644" bIns="48322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Arial" pitchFamily="-111" charset="0"/>
                <a:cs typeface="Arial" pitchFamily="-111" charset="0"/>
              </a:rPr>
              <a:t>Text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543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18653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7375" y="1752600"/>
            <a:ext cx="27416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38350"/>
            <a:ext cx="5867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029200" y="2343150"/>
            <a:ext cx="1828800" cy="1543050"/>
            <a:chOff x="3168" y="1476"/>
            <a:chExt cx="1152" cy="972"/>
          </a:xfrm>
        </p:grpSpPr>
        <p:sp>
          <p:nvSpPr>
            <p:cNvPr id="63513" name="Rectangle 15"/>
            <p:cNvSpPr>
              <a:spLocks noChangeArrowheads="1"/>
            </p:cNvSpPr>
            <p:nvPr/>
          </p:nvSpPr>
          <p:spPr bwMode="auto">
            <a:xfrm>
              <a:off x="3696" y="2016"/>
              <a:ext cx="240" cy="432"/>
            </a:xfrm>
            <a:prstGeom prst="rect">
              <a:avLst/>
            </a:prstGeom>
            <a:solidFill>
              <a:srgbClr val="76B630">
                <a:alpha val="52156"/>
              </a:srgbClr>
            </a:solidFill>
            <a:ln w="9525">
              <a:solidFill>
                <a:schemeClr val="tx1">
                  <a:alpha val="98822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514" name="Group 16"/>
            <p:cNvGrpSpPr>
              <a:grpSpLocks/>
            </p:cNvGrpSpPr>
            <p:nvPr/>
          </p:nvGrpSpPr>
          <p:grpSpPr bwMode="auto">
            <a:xfrm>
              <a:off x="3168" y="1476"/>
              <a:ext cx="1152" cy="828"/>
              <a:chOff x="4608" y="612"/>
              <a:chExt cx="1152" cy="828"/>
            </a:xfrm>
          </p:grpSpPr>
          <p:sp>
            <p:nvSpPr>
              <p:cNvPr id="37" name="Text Box 17"/>
              <p:cNvSpPr txBox="1">
                <a:spLocks noChangeArrowheads="1"/>
              </p:cNvSpPr>
              <p:nvPr/>
            </p:nvSpPr>
            <p:spPr bwMode="auto">
              <a:xfrm>
                <a:off x="4608" y="612"/>
                <a:ext cx="1152" cy="404"/>
              </a:xfrm>
              <a:prstGeom prst="rect">
                <a:avLst/>
              </a:prstGeom>
              <a:solidFill>
                <a:schemeClr val="tx1">
                  <a:alpha val="78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b="1" smtClean="0">
                    <a:solidFill>
                      <a:srgbClr val="10FF1F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alibri" charset="0"/>
                  </a:rPr>
                  <a:t>Most data collected here</a:t>
                </a:r>
              </a:p>
            </p:txBody>
          </p:sp>
          <p:sp>
            <p:nvSpPr>
              <p:cNvPr id="63516" name="Line 18"/>
              <p:cNvSpPr>
                <a:spLocks noChangeShapeType="1"/>
              </p:cNvSpPr>
              <p:nvPr/>
            </p:nvSpPr>
            <p:spPr bwMode="auto">
              <a:xfrm>
                <a:off x="5248" y="1056"/>
                <a:ext cx="0" cy="384"/>
              </a:xfrm>
              <a:prstGeom prst="line">
                <a:avLst/>
              </a:prstGeom>
              <a:noFill/>
              <a:ln w="73025">
                <a:solidFill>
                  <a:schemeClr val="tx1">
                    <a:alpha val="79999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133600" y="4860925"/>
            <a:ext cx="6980238" cy="747713"/>
            <a:chOff x="0" y="3072"/>
            <a:chExt cx="4397" cy="471"/>
          </a:xfrm>
        </p:grpSpPr>
        <p:sp>
          <p:nvSpPr>
            <p:cNvPr id="63509" name="Rectangle 20"/>
            <p:cNvSpPr>
              <a:spLocks noChangeArrowheads="1"/>
            </p:cNvSpPr>
            <p:nvPr/>
          </p:nvSpPr>
          <p:spPr bwMode="auto">
            <a:xfrm>
              <a:off x="0" y="3072"/>
              <a:ext cx="2160" cy="432"/>
            </a:xfrm>
            <a:prstGeom prst="rect">
              <a:avLst/>
            </a:prstGeom>
            <a:solidFill>
              <a:srgbClr val="76B630">
                <a:alpha val="52156"/>
              </a:srgbClr>
            </a:solidFill>
            <a:ln w="9525">
              <a:solidFill>
                <a:schemeClr val="tx1">
                  <a:alpha val="98822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grpSp>
          <p:nvGrpSpPr>
            <p:cNvPr id="63510" name="Group 21"/>
            <p:cNvGrpSpPr>
              <a:grpSpLocks/>
            </p:cNvGrpSpPr>
            <p:nvPr/>
          </p:nvGrpSpPr>
          <p:grpSpPr bwMode="auto">
            <a:xfrm>
              <a:off x="1920" y="3312"/>
              <a:ext cx="2477" cy="231"/>
              <a:chOff x="1920" y="3302"/>
              <a:chExt cx="2477" cy="231"/>
            </a:xfrm>
          </p:grpSpPr>
          <p:sp>
            <p:nvSpPr>
              <p:cNvPr id="27" name="Text Box 22"/>
              <p:cNvSpPr txBox="1">
                <a:spLocks noChangeArrowheads="1"/>
              </p:cNvSpPr>
              <p:nvPr/>
            </p:nvSpPr>
            <p:spPr bwMode="auto">
              <a:xfrm>
                <a:off x="2304" y="3302"/>
                <a:ext cx="2093" cy="231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b="1" smtClean="0">
                    <a:solidFill>
                      <a:srgbClr val="10FF1F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alibri" charset="0"/>
                  </a:rPr>
                  <a:t>Here we have almost no data</a:t>
                </a:r>
              </a:p>
            </p:txBody>
          </p:sp>
          <p:sp>
            <p:nvSpPr>
              <p:cNvPr id="63512" name="Line 23"/>
              <p:cNvSpPr>
                <a:spLocks noChangeShapeType="1"/>
              </p:cNvSpPr>
              <p:nvPr/>
            </p:nvSpPr>
            <p:spPr bwMode="auto">
              <a:xfrm flipH="1">
                <a:off x="1920" y="3332"/>
                <a:ext cx="384" cy="0"/>
              </a:xfrm>
              <a:prstGeom prst="line">
                <a:avLst/>
              </a:prstGeom>
              <a:noFill/>
              <a:ln w="73025">
                <a:solidFill>
                  <a:schemeClr val="tx1">
                    <a:alpha val="79999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667000" y="3048000"/>
            <a:ext cx="1828800" cy="1828800"/>
            <a:chOff x="1680" y="1920"/>
            <a:chExt cx="1152" cy="1152"/>
          </a:xfrm>
        </p:grpSpPr>
        <p:sp>
          <p:nvSpPr>
            <p:cNvPr id="63506" name="Rectangle 25"/>
            <p:cNvSpPr>
              <a:spLocks noChangeArrowheads="1"/>
            </p:cNvSpPr>
            <p:nvPr/>
          </p:nvSpPr>
          <p:spPr bwMode="auto">
            <a:xfrm>
              <a:off x="1968" y="2832"/>
              <a:ext cx="720" cy="240"/>
            </a:xfrm>
            <a:prstGeom prst="rect">
              <a:avLst/>
            </a:prstGeom>
            <a:solidFill>
              <a:srgbClr val="76B630">
                <a:alpha val="52156"/>
              </a:srgbClr>
            </a:solidFill>
            <a:ln w="9525">
              <a:solidFill>
                <a:schemeClr val="tx1">
                  <a:alpha val="98822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26"/>
            <p:cNvSpPr txBox="1">
              <a:spLocks noChangeArrowheads="1"/>
            </p:cNvSpPr>
            <p:nvPr/>
          </p:nvSpPr>
          <p:spPr bwMode="auto">
            <a:xfrm>
              <a:off x="1680" y="1920"/>
              <a:ext cx="1152" cy="577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b="1" smtClean="0">
                  <a:solidFill>
                    <a:srgbClr val="10FF1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charset="0"/>
                </a:rPr>
                <a:t>ODP Leg 201 in 2002 collected first data here</a:t>
              </a:r>
            </a:p>
          </p:txBody>
        </p:sp>
        <p:sp>
          <p:nvSpPr>
            <p:cNvPr id="63508" name="Line 27"/>
            <p:cNvSpPr>
              <a:spLocks noChangeShapeType="1"/>
            </p:cNvSpPr>
            <p:nvPr/>
          </p:nvSpPr>
          <p:spPr bwMode="auto">
            <a:xfrm>
              <a:off x="2304" y="2548"/>
              <a:ext cx="0" cy="332"/>
            </a:xfrm>
            <a:prstGeom prst="line">
              <a:avLst/>
            </a:prstGeom>
            <a:noFill/>
            <a:ln w="73025">
              <a:solidFill>
                <a:schemeClr val="tx1">
                  <a:alpha val="79999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99" name="TextBox 22"/>
          <p:cNvSpPr txBox="1">
            <a:spLocks noChangeArrowheads="1"/>
          </p:cNvSpPr>
          <p:nvPr/>
        </p:nvSpPr>
        <p:spPr bwMode="auto">
          <a:xfrm>
            <a:off x="6121400" y="1765300"/>
            <a:ext cx="2184400" cy="244475"/>
          </a:xfrm>
          <a:prstGeom prst="rect">
            <a:avLst/>
          </a:prstGeom>
          <a:solidFill>
            <a:srgbClr val="FF0C06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b="1">
                <a:solidFill>
                  <a:schemeClr val="bg1"/>
                </a:solidFill>
              </a:rPr>
              <a:t>NATURE Vol 459 11 June 2009</a:t>
            </a:r>
          </a:p>
        </p:txBody>
      </p:sp>
      <p:grpSp>
        <p:nvGrpSpPr>
          <p:cNvPr id="63500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63502" name="Picture 10" descr="C-DEBIrockbkg_topbar2.ps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1" name="Picture 40" descr="nsf1_nobkg.gif"/>
            <p:cNvPicPr>
              <a:picLocks noChangeAspect="1"/>
            </p:cNvPicPr>
            <p:nvPr/>
          </p:nvPicPr>
          <p:blipFill>
            <a:blip r:embed="rId8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 descr="C-DEBIlogo3sq.psd"/>
            <p:cNvPicPr>
              <a:picLocks noChangeAspect="1"/>
            </p:cNvPicPr>
            <p:nvPr/>
          </p:nvPicPr>
          <p:blipFill>
            <a:blip r:embed="rId9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8382000" cy="36576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1.  Origin of Life</a:t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2.  Limits of Life</a:t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3.  Deep-Subsurface Biosphere</a:t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 Shallow-Sea Vents</a:t>
            </a:r>
            <a:endParaRPr lang="en-US" sz="3600" b="1" dirty="0" smtClean="0">
              <a:solidFill>
                <a:srgbClr val="7030A0"/>
              </a:solidFill>
            </a:endParaRPr>
          </a:p>
        </p:txBody>
      </p:sp>
      <p:grpSp>
        <p:nvGrpSpPr>
          <p:cNvPr id="73730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73732" name="Picture 10" descr="C-DEBIrockbkg_topbar2.ps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4" name="Picture 13" descr="nsf1_nobkg.gif"/>
            <p:cNvPicPr>
              <a:picLocks noChangeAspect="1"/>
            </p:cNvPicPr>
            <p:nvPr/>
          </p:nvPicPr>
          <p:blipFill>
            <a:blip r:embed="rId4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C-DEBIlogo3sq.psd"/>
            <p:cNvPicPr>
              <a:picLocks noChangeAspect="1"/>
            </p:cNvPicPr>
            <p:nvPr/>
          </p:nvPicPr>
          <p:blipFill>
            <a:blip r:embed="rId5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7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0"/>
          <p:cNvSpPr txBox="1">
            <a:spLocks noChangeArrowheads="1"/>
          </p:cNvSpPr>
          <p:nvPr/>
        </p:nvSpPr>
        <p:spPr bwMode="auto">
          <a:xfrm>
            <a:off x="2133600" y="1143000"/>
            <a:ext cx="1211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C000"/>
                </a:solidFill>
              </a:rPr>
              <a:t>MER</a:t>
            </a:r>
          </a:p>
        </p:txBody>
      </p:sp>
      <p:sp>
        <p:nvSpPr>
          <p:cNvPr id="18435" name="TextBox 11"/>
          <p:cNvSpPr txBox="1">
            <a:spLocks noChangeArrowheads="1"/>
          </p:cNvSpPr>
          <p:nvPr/>
        </p:nvSpPr>
        <p:spPr bwMode="auto">
          <a:xfrm>
            <a:off x="4648200" y="2590800"/>
            <a:ext cx="4495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FFC000"/>
                </a:solidFill>
              </a:rPr>
              <a:t>“</a:t>
            </a:r>
            <a:r>
              <a:rPr lang="en-US" altLang="ja-JP" sz="1800">
                <a:solidFill>
                  <a:srgbClr val="FFC000"/>
                </a:solidFill>
              </a:rPr>
              <a:t>Primary among the mission's scientific </a:t>
            </a:r>
          </a:p>
          <a:p>
            <a:pPr eaLnBrk="1" hangingPunct="1"/>
            <a:r>
              <a:rPr lang="en-US" sz="1800">
                <a:solidFill>
                  <a:srgbClr val="FFC000"/>
                </a:solidFill>
              </a:rPr>
              <a:t>goals is to search for and characterize a </a:t>
            </a:r>
          </a:p>
          <a:p>
            <a:pPr eaLnBrk="1" hangingPunct="1"/>
            <a:r>
              <a:rPr lang="en-US" sz="1800">
                <a:solidFill>
                  <a:srgbClr val="FFC000"/>
                </a:solidFill>
              </a:rPr>
              <a:t>wide range of rocks and soils that hold </a:t>
            </a:r>
          </a:p>
          <a:p>
            <a:pPr eaLnBrk="1" hangingPunct="1"/>
            <a:r>
              <a:rPr lang="en-US" sz="1800">
                <a:solidFill>
                  <a:srgbClr val="FFC000"/>
                </a:solidFill>
              </a:rPr>
              <a:t>clues to </a:t>
            </a:r>
            <a:r>
              <a:rPr lang="en-US" sz="1800" i="1" u="sng">
                <a:solidFill>
                  <a:srgbClr val="FFC000"/>
                </a:solidFill>
              </a:rPr>
              <a:t>past water activity </a:t>
            </a:r>
            <a:r>
              <a:rPr lang="en-US" sz="1800">
                <a:solidFill>
                  <a:srgbClr val="FFC000"/>
                </a:solidFill>
              </a:rPr>
              <a:t>on Mars.</a:t>
            </a:r>
            <a:r>
              <a:rPr lang="ja-JP" altLang="en-US" sz="1800">
                <a:solidFill>
                  <a:srgbClr val="FFC000"/>
                </a:solidFill>
              </a:rPr>
              <a:t>”</a:t>
            </a:r>
            <a:endParaRPr lang="en-US" sz="1800">
              <a:solidFill>
                <a:srgbClr val="FFC000"/>
              </a:solidFill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32988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18439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6" name="Picture 25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5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0" y="5562600"/>
            <a:ext cx="2292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Tarasov et al. (2005)</a:t>
            </a:r>
          </a:p>
        </p:txBody>
      </p:sp>
      <p:sp>
        <p:nvSpPr>
          <p:cNvPr id="75779" name="TextBox 15"/>
          <p:cNvSpPr txBox="1">
            <a:spLocks noChangeArrowheads="1"/>
          </p:cNvSpPr>
          <p:nvPr/>
        </p:nvSpPr>
        <p:spPr bwMode="auto">
          <a:xfrm>
            <a:off x="2305050" y="0"/>
            <a:ext cx="1684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0000CC"/>
                </a:solidFill>
              </a:rPr>
              <a:t>Deep-Sea</a:t>
            </a:r>
          </a:p>
          <a:p>
            <a:pPr algn="ctr" eaLnBrk="1" hangingPunct="1"/>
            <a:r>
              <a:rPr lang="en-US" sz="1800" b="1">
                <a:solidFill>
                  <a:srgbClr val="0000CC"/>
                </a:solidFill>
              </a:rPr>
              <a:t>Hydrothermal</a:t>
            </a:r>
          </a:p>
          <a:p>
            <a:pPr algn="ctr" eaLnBrk="1" hangingPunct="1"/>
            <a:r>
              <a:rPr lang="en-US" sz="1800" b="1">
                <a:solidFill>
                  <a:srgbClr val="0000CC"/>
                </a:solidFill>
              </a:rPr>
              <a:t>Systems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536" y="2757268"/>
            <a:ext cx="4168932" cy="2971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75781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75783" name="Picture 10" descr="C-DEBIrockbkg_topbar2.ps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8" name="Picture 17" descr="nsf1_nobkg.gif"/>
            <p:cNvPicPr>
              <a:picLocks noChangeAspect="1"/>
            </p:cNvPicPr>
            <p:nvPr/>
          </p:nvPicPr>
          <p:blipFill>
            <a:blip r:embed="rId6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C-DEBIlogo3sq.psd"/>
            <p:cNvPicPr>
              <a:picLocks noChangeAspect="1"/>
            </p:cNvPicPr>
            <p:nvPr/>
          </p:nvPicPr>
          <p:blipFill>
            <a:blip r:embed="rId7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5" name="Group 30"/>
          <p:cNvGrpSpPr>
            <a:grpSpLocks/>
          </p:cNvGrpSpPr>
          <p:nvPr/>
        </p:nvGrpSpPr>
        <p:grpSpPr bwMode="auto">
          <a:xfrm>
            <a:off x="0" y="0"/>
            <a:ext cx="9144000" cy="5832475"/>
            <a:chOff x="0" y="528"/>
            <a:chExt cx="5760" cy="3674"/>
          </a:xfrm>
        </p:grpSpPr>
        <p:pic>
          <p:nvPicPr>
            <p:cNvPr id="77835" name="Picture 2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8"/>
              <a:ext cx="5760" cy="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36" name="AutoShape 4"/>
            <p:cNvSpPr>
              <a:spLocks noChangeArrowheads="1"/>
            </p:cNvSpPr>
            <p:nvPr/>
          </p:nvSpPr>
          <p:spPr bwMode="auto">
            <a:xfrm>
              <a:off x="1344" y="3120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7" name="AutoShape 5"/>
            <p:cNvSpPr>
              <a:spLocks noChangeArrowheads="1"/>
            </p:cNvSpPr>
            <p:nvPr/>
          </p:nvSpPr>
          <p:spPr bwMode="auto">
            <a:xfrm>
              <a:off x="816" y="2592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8" name="AutoShape 6"/>
            <p:cNvSpPr>
              <a:spLocks noChangeArrowheads="1"/>
            </p:cNvSpPr>
            <p:nvPr/>
          </p:nvSpPr>
          <p:spPr bwMode="auto">
            <a:xfrm>
              <a:off x="768" y="225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9" name="AutoShape 7"/>
            <p:cNvSpPr>
              <a:spLocks noChangeArrowheads="1"/>
            </p:cNvSpPr>
            <p:nvPr/>
          </p:nvSpPr>
          <p:spPr bwMode="auto">
            <a:xfrm>
              <a:off x="768" y="201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0" name="AutoShape 8"/>
            <p:cNvSpPr>
              <a:spLocks noChangeArrowheads="1"/>
            </p:cNvSpPr>
            <p:nvPr/>
          </p:nvSpPr>
          <p:spPr bwMode="auto">
            <a:xfrm>
              <a:off x="816" y="177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1" name="AutoShape 9"/>
            <p:cNvSpPr>
              <a:spLocks noChangeArrowheads="1"/>
            </p:cNvSpPr>
            <p:nvPr/>
          </p:nvSpPr>
          <p:spPr bwMode="auto">
            <a:xfrm>
              <a:off x="912" y="1728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2" name="AutoShape 10"/>
            <p:cNvSpPr>
              <a:spLocks noChangeArrowheads="1"/>
            </p:cNvSpPr>
            <p:nvPr/>
          </p:nvSpPr>
          <p:spPr bwMode="auto">
            <a:xfrm>
              <a:off x="576" y="201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3" name="AutoShape 11"/>
            <p:cNvSpPr>
              <a:spLocks noChangeArrowheads="1"/>
            </p:cNvSpPr>
            <p:nvPr/>
          </p:nvSpPr>
          <p:spPr bwMode="auto">
            <a:xfrm>
              <a:off x="576" y="1968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4" name="AutoShape 12"/>
            <p:cNvSpPr>
              <a:spLocks noChangeArrowheads="1"/>
            </p:cNvSpPr>
            <p:nvPr/>
          </p:nvSpPr>
          <p:spPr bwMode="auto">
            <a:xfrm>
              <a:off x="432" y="2112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5" name="AutoShape 13"/>
            <p:cNvSpPr>
              <a:spLocks noChangeArrowheads="1"/>
            </p:cNvSpPr>
            <p:nvPr/>
          </p:nvSpPr>
          <p:spPr bwMode="auto">
            <a:xfrm>
              <a:off x="2256" y="1968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6" name="AutoShape 14"/>
            <p:cNvSpPr>
              <a:spLocks noChangeArrowheads="1"/>
            </p:cNvSpPr>
            <p:nvPr/>
          </p:nvSpPr>
          <p:spPr bwMode="auto">
            <a:xfrm>
              <a:off x="2304" y="201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7" name="AutoShape 15"/>
            <p:cNvSpPr>
              <a:spLocks noChangeArrowheads="1"/>
            </p:cNvSpPr>
            <p:nvPr/>
          </p:nvSpPr>
          <p:spPr bwMode="auto">
            <a:xfrm>
              <a:off x="3600" y="1200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8" name="AutoShape 16"/>
            <p:cNvSpPr>
              <a:spLocks noChangeArrowheads="1"/>
            </p:cNvSpPr>
            <p:nvPr/>
          </p:nvSpPr>
          <p:spPr bwMode="auto">
            <a:xfrm>
              <a:off x="3600" y="1920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9" name="AutoShape 17"/>
            <p:cNvSpPr>
              <a:spLocks noChangeArrowheads="1"/>
            </p:cNvSpPr>
            <p:nvPr/>
          </p:nvSpPr>
          <p:spPr bwMode="auto">
            <a:xfrm>
              <a:off x="4464" y="1872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0" name="AutoShape 18"/>
            <p:cNvSpPr>
              <a:spLocks noChangeArrowheads="1"/>
            </p:cNvSpPr>
            <p:nvPr/>
          </p:nvSpPr>
          <p:spPr bwMode="auto">
            <a:xfrm>
              <a:off x="4224" y="1872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26" name="Text Box 7"/>
          <p:cNvSpPr txBox="1">
            <a:spLocks noChangeArrowheads="1"/>
          </p:cNvSpPr>
          <p:nvPr/>
        </p:nvSpPr>
        <p:spPr bwMode="auto">
          <a:xfrm>
            <a:off x="0" y="5562600"/>
            <a:ext cx="2292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Tarasov et al. (2005)</a:t>
            </a:r>
          </a:p>
        </p:txBody>
      </p:sp>
      <p:sp>
        <p:nvSpPr>
          <p:cNvPr id="77827" name="TextBox 27"/>
          <p:cNvSpPr txBox="1">
            <a:spLocks noChangeArrowheads="1"/>
          </p:cNvSpPr>
          <p:nvPr/>
        </p:nvSpPr>
        <p:spPr bwMode="auto">
          <a:xfrm>
            <a:off x="2305050" y="0"/>
            <a:ext cx="1684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C00000"/>
                </a:solidFill>
              </a:rPr>
              <a:t>Shallow-Sea</a:t>
            </a:r>
          </a:p>
          <a:p>
            <a:pPr algn="ctr" eaLnBrk="1" hangingPunct="1"/>
            <a:r>
              <a:rPr lang="en-US" sz="1800" b="1">
                <a:solidFill>
                  <a:srgbClr val="C00000"/>
                </a:solidFill>
              </a:rPr>
              <a:t>Hydrothermal</a:t>
            </a:r>
          </a:p>
          <a:p>
            <a:pPr algn="ctr" eaLnBrk="1" hangingPunct="1"/>
            <a:r>
              <a:rPr lang="en-US" sz="1800" b="1">
                <a:solidFill>
                  <a:srgbClr val="C00000"/>
                </a:solidFill>
              </a:rPr>
              <a:t>Systems</a:t>
            </a:r>
          </a:p>
        </p:txBody>
      </p:sp>
      <p:pic>
        <p:nvPicPr>
          <p:cNvPr id="29" name="Picture 15" descr="04june05 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746" y="2918328"/>
            <a:ext cx="3747654" cy="28107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77829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77831" name="Picture 10" descr="C-DEBIrockbkg_topbar2.ps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9" name="Picture 38" descr="nsf1_nobkg.gif"/>
            <p:cNvPicPr>
              <a:picLocks noChangeAspect="1"/>
            </p:cNvPicPr>
            <p:nvPr/>
          </p:nvPicPr>
          <p:blipFill>
            <a:blip r:embed="rId6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 descr="C-DEBIlogo3sq.psd"/>
            <p:cNvPicPr>
              <a:picLocks noChangeAspect="1"/>
            </p:cNvPicPr>
            <p:nvPr/>
          </p:nvPicPr>
          <p:blipFill>
            <a:blip r:embed="rId7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3" name="Group 3"/>
          <p:cNvGrpSpPr>
            <a:grpSpLocks/>
          </p:cNvGrpSpPr>
          <p:nvPr/>
        </p:nvGrpSpPr>
        <p:grpSpPr bwMode="auto">
          <a:xfrm>
            <a:off x="0" y="0"/>
            <a:ext cx="9144000" cy="5832475"/>
            <a:chOff x="0" y="528"/>
            <a:chExt cx="5760" cy="3674"/>
          </a:xfrm>
        </p:grpSpPr>
        <p:pic>
          <p:nvPicPr>
            <p:cNvPr id="79888" name="Picture 4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8"/>
              <a:ext cx="5760" cy="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9" name="AutoShape 5"/>
            <p:cNvSpPr>
              <a:spLocks noChangeArrowheads="1"/>
            </p:cNvSpPr>
            <p:nvPr/>
          </p:nvSpPr>
          <p:spPr bwMode="auto">
            <a:xfrm>
              <a:off x="1344" y="3120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0" name="AutoShape 6"/>
            <p:cNvSpPr>
              <a:spLocks noChangeArrowheads="1"/>
            </p:cNvSpPr>
            <p:nvPr/>
          </p:nvSpPr>
          <p:spPr bwMode="auto">
            <a:xfrm>
              <a:off x="816" y="2592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1" name="AutoShape 7"/>
            <p:cNvSpPr>
              <a:spLocks noChangeArrowheads="1"/>
            </p:cNvSpPr>
            <p:nvPr/>
          </p:nvSpPr>
          <p:spPr bwMode="auto">
            <a:xfrm>
              <a:off x="768" y="225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2" name="AutoShape 8"/>
            <p:cNvSpPr>
              <a:spLocks noChangeArrowheads="1"/>
            </p:cNvSpPr>
            <p:nvPr/>
          </p:nvSpPr>
          <p:spPr bwMode="auto">
            <a:xfrm>
              <a:off x="768" y="201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3" name="AutoShape 9"/>
            <p:cNvSpPr>
              <a:spLocks noChangeArrowheads="1"/>
            </p:cNvSpPr>
            <p:nvPr/>
          </p:nvSpPr>
          <p:spPr bwMode="auto">
            <a:xfrm>
              <a:off x="816" y="177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4" name="AutoShape 10"/>
            <p:cNvSpPr>
              <a:spLocks noChangeArrowheads="1"/>
            </p:cNvSpPr>
            <p:nvPr/>
          </p:nvSpPr>
          <p:spPr bwMode="auto">
            <a:xfrm>
              <a:off x="912" y="1728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5" name="AutoShape 11"/>
            <p:cNvSpPr>
              <a:spLocks noChangeArrowheads="1"/>
            </p:cNvSpPr>
            <p:nvPr/>
          </p:nvSpPr>
          <p:spPr bwMode="auto">
            <a:xfrm>
              <a:off x="576" y="201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6" name="AutoShape 12"/>
            <p:cNvSpPr>
              <a:spLocks noChangeArrowheads="1"/>
            </p:cNvSpPr>
            <p:nvPr/>
          </p:nvSpPr>
          <p:spPr bwMode="auto">
            <a:xfrm>
              <a:off x="576" y="1968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7" name="AutoShape 13"/>
            <p:cNvSpPr>
              <a:spLocks noChangeArrowheads="1"/>
            </p:cNvSpPr>
            <p:nvPr/>
          </p:nvSpPr>
          <p:spPr bwMode="auto">
            <a:xfrm>
              <a:off x="432" y="2112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8" name="AutoShape 14"/>
            <p:cNvSpPr>
              <a:spLocks noChangeArrowheads="1"/>
            </p:cNvSpPr>
            <p:nvPr/>
          </p:nvSpPr>
          <p:spPr bwMode="auto">
            <a:xfrm>
              <a:off x="2256" y="1968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9" name="AutoShape 15"/>
            <p:cNvSpPr>
              <a:spLocks noChangeArrowheads="1"/>
            </p:cNvSpPr>
            <p:nvPr/>
          </p:nvSpPr>
          <p:spPr bwMode="auto">
            <a:xfrm>
              <a:off x="2304" y="2016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0" name="AutoShape 16"/>
            <p:cNvSpPr>
              <a:spLocks noChangeArrowheads="1"/>
            </p:cNvSpPr>
            <p:nvPr/>
          </p:nvSpPr>
          <p:spPr bwMode="auto">
            <a:xfrm>
              <a:off x="3600" y="1200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1" name="AutoShape 17"/>
            <p:cNvSpPr>
              <a:spLocks noChangeArrowheads="1"/>
            </p:cNvSpPr>
            <p:nvPr/>
          </p:nvSpPr>
          <p:spPr bwMode="auto">
            <a:xfrm>
              <a:off x="3600" y="1920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2" name="AutoShape 18"/>
            <p:cNvSpPr>
              <a:spLocks noChangeArrowheads="1"/>
            </p:cNvSpPr>
            <p:nvPr/>
          </p:nvSpPr>
          <p:spPr bwMode="auto">
            <a:xfrm>
              <a:off x="4464" y="1872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3" name="AutoShape 19"/>
            <p:cNvSpPr>
              <a:spLocks noChangeArrowheads="1"/>
            </p:cNvSpPr>
            <p:nvPr/>
          </p:nvSpPr>
          <p:spPr bwMode="auto">
            <a:xfrm>
              <a:off x="4224" y="1872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74" name="Text Box 23"/>
          <p:cNvSpPr txBox="1">
            <a:spLocks noChangeArrowheads="1"/>
          </p:cNvSpPr>
          <p:nvPr/>
        </p:nvSpPr>
        <p:spPr bwMode="auto">
          <a:xfrm>
            <a:off x="6303963" y="2743200"/>
            <a:ext cx="1468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0066FF"/>
                </a:solidFill>
              </a:rPr>
              <a:t>Panarea,</a:t>
            </a:r>
          </a:p>
          <a:p>
            <a:pPr algn="r" eaLnBrk="1" hangingPunct="1"/>
            <a:r>
              <a:rPr lang="en-US" sz="1800" b="1">
                <a:solidFill>
                  <a:srgbClr val="0066FF"/>
                </a:solidFill>
              </a:rPr>
              <a:t>Italy</a:t>
            </a:r>
          </a:p>
        </p:txBody>
      </p:sp>
      <p:sp>
        <p:nvSpPr>
          <p:cNvPr id="79875" name="Line 24"/>
          <p:cNvSpPr>
            <a:spLocks noChangeShapeType="1"/>
          </p:cNvSpPr>
          <p:nvPr/>
        </p:nvSpPr>
        <p:spPr bwMode="auto">
          <a:xfrm>
            <a:off x="6858000" y="2362200"/>
            <a:ext cx="76200" cy="457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triangle" w="lg" len="lg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6" name="Line 25"/>
          <p:cNvSpPr>
            <a:spLocks noChangeShapeType="1"/>
          </p:cNvSpPr>
          <p:nvPr/>
        </p:nvSpPr>
        <p:spPr bwMode="auto">
          <a:xfrm flipV="1">
            <a:off x="1524000" y="3200400"/>
            <a:ext cx="457200" cy="152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triangle" w="lg" len="lg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7" name="Text Box 26"/>
          <p:cNvSpPr txBox="1">
            <a:spLocks noChangeArrowheads="1"/>
          </p:cNvSpPr>
          <p:nvPr/>
        </p:nvSpPr>
        <p:spPr bwMode="auto">
          <a:xfrm>
            <a:off x="1955800" y="2895600"/>
            <a:ext cx="1085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66FF"/>
                </a:solidFill>
              </a:rPr>
              <a:t>Ambitle,</a:t>
            </a:r>
          </a:p>
          <a:p>
            <a:pPr eaLnBrk="1" hangingPunct="1"/>
            <a:r>
              <a:rPr lang="en-US" sz="1800" b="1">
                <a:solidFill>
                  <a:srgbClr val="0066FF"/>
                </a:solidFill>
              </a:rPr>
              <a:t>PNG</a:t>
            </a:r>
          </a:p>
        </p:txBody>
      </p:sp>
      <p:sp>
        <p:nvSpPr>
          <p:cNvPr id="79878" name="Text Box 7"/>
          <p:cNvSpPr txBox="1">
            <a:spLocks noChangeArrowheads="1"/>
          </p:cNvSpPr>
          <p:nvPr/>
        </p:nvSpPr>
        <p:spPr bwMode="auto">
          <a:xfrm>
            <a:off x="0" y="5562600"/>
            <a:ext cx="2292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Tarasov et al. (2005)</a:t>
            </a:r>
          </a:p>
        </p:txBody>
      </p:sp>
      <p:sp>
        <p:nvSpPr>
          <p:cNvPr id="79879" name="TextBox 37"/>
          <p:cNvSpPr txBox="1">
            <a:spLocks noChangeArrowheads="1"/>
          </p:cNvSpPr>
          <p:nvPr/>
        </p:nvSpPr>
        <p:spPr bwMode="auto">
          <a:xfrm>
            <a:off x="2305050" y="0"/>
            <a:ext cx="1684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C00000"/>
                </a:solidFill>
              </a:rPr>
              <a:t>Shallow-Sea</a:t>
            </a:r>
          </a:p>
          <a:p>
            <a:pPr algn="ctr" eaLnBrk="1" hangingPunct="1"/>
            <a:r>
              <a:rPr lang="en-US" sz="1800" b="1">
                <a:solidFill>
                  <a:srgbClr val="C00000"/>
                </a:solidFill>
              </a:rPr>
              <a:t>Hydrothermal</a:t>
            </a:r>
          </a:p>
          <a:p>
            <a:pPr algn="ctr" eaLnBrk="1" hangingPunct="1"/>
            <a:r>
              <a:rPr lang="en-US" sz="1800" b="1">
                <a:solidFill>
                  <a:srgbClr val="C00000"/>
                </a:solidFill>
              </a:rPr>
              <a:t>Systems</a:t>
            </a:r>
          </a:p>
        </p:txBody>
      </p:sp>
      <p:sp>
        <p:nvSpPr>
          <p:cNvPr id="79880" name="Line 24"/>
          <p:cNvSpPr>
            <a:spLocks noChangeShapeType="1"/>
          </p:cNvSpPr>
          <p:nvPr/>
        </p:nvSpPr>
        <p:spPr bwMode="auto">
          <a:xfrm flipV="1">
            <a:off x="7239000" y="1676400"/>
            <a:ext cx="228600" cy="457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triangle" w="lg" len="lg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1" name="Text Box 23"/>
          <p:cNvSpPr txBox="1">
            <a:spLocks noChangeArrowheads="1"/>
          </p:cNvSpPr>
          <p:nvPr/>
        </p:nvSpPr>
        <p:spPr bwMode="auto">
          <a:xfrm>
            <a:off x="7491413" y="1411288"/>
            <a:ext cx="966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66FF"/>
                </a:solidFill>
              </a:rPr>
              <a:t>Milos,</a:t>
            </a:r>
          </a:p>
          <a:p>
            <a:pPr eaLnBrk="1" hangingPunct="1"/>
            <a:r>
              <a:rPr lang="en-US" sz="1800" b="1">
                <a:solidFill>
                  <a:srgbClr val="0066FF"/>
                </a:solidFill>
              </a:rPr>
              <a:t>Greece</a:t>
            </a:r>
          </a:p>
        </p:txBody>
      </p:sp>
      <p:grpSp>
        <p:nvGrpSpPr>
          <p:cNvPr id="79882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79884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0" name="Picture 39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11"/>
          <p:cNvSpPr txBox="1">
            <a:spLocks noChangeArrowheads="1"/>
          </p:cNvSpPr>
          <p:nvPr/>
        </p:nvSpPr>
        <p:spPr bwMode="auto">
          <a:xfrm>
            <a:off x="228600" y="76200"/>
            <a:ext cx="56864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  <a:latin typeface="BernhardMod BT" charset="0"/>
              </a:rPr>
              <a:t>Characteristics of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latin typeface="BernhardMod BT" charset="0"/>
              </a:rPr>
              <a:t>Shallow-Sea Hydrothermal Systems</a:t>
            </a:r>
          </a:p>
        </p:txBody>
      </p:sp>
      <p:sp>
        <p:nvSpPr>
          <p:cNvPr id="81922" name="Line 15"/>
          <p:cNvSpPr>
            <a:spLocks noChangeShapeType="1"/>
          </p:cNvSpPr>
          <p:nvPr/>
        </p:nvSpPr>
        <p:spPr bwMode="auto">
          <a:xfrm flipH="1">
            <a:off x="0" y="2590800"/>
            <a:ext cx="2819400" cy="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124200" y="3195638"/>
            <a:ext cx="3624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3300"/>
                </a:solidFill>
                <a:sym typeface="Symbol" charset="0"/>
              </a:rPr>
              <a:t> Temperatures &lt;150 ºC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124200" y="3729038"/>
            <a:ext cx="556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Symbol" charset="0"/>
              <a:buChar char="·"/>
            </a:pPr>
            <a:r>
              <a:rPr lang="en-US" b="1">
                <a:solidFill>
                  <a:srgbClr val="003300"/>
                </a:solidFill>
                <a:sym typeface="Symbol" charset="0"/>
              </a:rPr>
              <a:t> Exsolved gas phase (CO</a:t>
            </a:r>
            <a:r>
              <a:rPr lang="en-US" b="1" baseline="-25000">
                <a:solidFill>
                  <a:srgbClr val="003300"/>
                </a:solidFill>
                <a:sym typeface="Symbol" charset="0"/>
              </a:rPr>
              <a:t>2</a:t>
            </a:r>
            <a:r>
              <a:rPr lang="en-US" b="1">
                <a:solidFill>
                  <a:srgbClr val="003300"/>
                </a:solidFill>
                <a:sym typeface="Symbol" charset="0"/>
              </a:rPr>
              <a:t>-rich)</a:t>
            </a:r>
            <a:endParaRPr lang="en-US" sz="1800" b="1">
              <a:solidFill>
                <a:srgbClr val="003300"/>
              </a:solidFill>
              <a:sym typeface="Symbol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124200" y="4691063"/>
            <a:ext cx="5791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Symbol" charset="0"/>
              <a:buChar char="·"/>
            </a:pPr>
            <a:r>
              <a:rPr lang="en-US" b="1">
                <a:solidFill>
                  <a:srgbClr val="003300"/>
                </a:solidFill>
                <a:sym typeface="Symbol" charset="0"/>
              </a:rPr>
              <a:t> Photosynthesis and chemosynthesis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128963" y="5181600"/>
            <a:ext cx="3424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  <a:sym typeface="Symbol" charset="0"/>
              </a:rPr>
              <a:t> </a:t>
            </a:r>
            <a:r>
              <a:rPr lang="en-US" b="1" i="1" u="sng">
                <a:solidFill>
                  <a:srgbClr val="C00000"/>
                </a:solidFill>
                <a:sym typeface="Symbol" charset="0"/>
              </a:rPr>
              <a:t>Readily accessible!!!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124200" y="4216400"/>
            <a:ext cx="434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Symbol" charset="0"/>
              <a:buChar char="·"/>
            </a:pPr>
            <a:r>
              <a:rPr lang="en-US" b="1">
                <a:solidFill>
                  <a:srgbClr val="003300"/>
                </a:solidFill>
                <a:sym typeface="Symbol" charset="0"/>
              </a:rPr>
              <a:t> Meteoric water component</a:t>
            </a:r>
          </a:p>
        </p:txBody>
      </p:sp>
      <p:pic>
        <p:nvPicPr>
          <p:cNvPr id="20" name="Picture 21" descr="02june05 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19800" y="211775"/>
            <a:ext cx="2900550" cy="21754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4" descr="DSC_0057"/>
          <p:cNvPicPr>
            <a:picLocks noChangeAspect="1" noChangeArrowheads="1"/>
          </p:cNvPicPr>
          <p:nvPr/>
        </p:nvPicPr>
        <p:blipFill>
          <a:blip r:embed="rId4" cstate="print"/>
          <a:srcRect t="27273" b="21818"/>
          <a:stretch>
            <a:fillRect/>
          </a:stretch>
        </p:blipFill>
        <p:spPr bwMode="auto">
          <a:xfrm>
            <a:off x="216757" y="3733800"/>
            <a:ext cx="2609027" cy="19980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15" descr="venthfo"/>
          <p:cNvPicPr>
            <a:picLocks noChangeAspect="1" noChangeArrowheads="1"/>
          </p:cNvPicPr>
          <p:nvPr/>
        </p:nvPicPr>
        <p:blipFill>
          <a:blip r:embed="rId5" cstate="print"/>
          <a:srcRect l="5751"/>
          <a:stretch>
            <a:fillRect/>
          </a:stretch>
        </p:blipFill>
        <p:spPr>
          <a:xfrm>
            <a:off x="211776" y="1524000"/>
            <a:ext cx="2627116" cy="1752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3124200" y="26622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Symbol" charset="0"/>
              <a:buChar char="·"/>
            </a:pPr>
            <a:r>
              <a:rPr lang="en-US" b="1">
                <a:solidFill>
                  <a:srgbClr val="003300"/>
                </a:solidFill>
                <a:sym typeface="Symbol" charset="0"/>
              </a:rPr>
              <a:t> Depth &lt;200 m (photic zone)</a:t>
            </a:r>
            <a:endParaRPr lang="en-US" sz="1800" b="1">
              <a:solidFill>
                <a:srgbClr val="003300"/>
              </a:solidFill>
              <a:sym typeface="Symbol" charset="0"/>
            </a:endParaRPr>
          </a:p>
        </p:txBody>
      </p:sp>
      <p:grpSp>
        <p:nvGrpSpPr>
          <p:cNvPr id="81932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81934" name="Picture 10" descr="C-DEBIrockbkg_topbar2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7" name="Picture 26" descr="nsf1_nobkg.gif"/>
            <p:cNvPicPr>
              <a:picLocks noChangeAspect="1"/>
            </p:cNvPicPr>
            <p:nvPr/>
          </p:nvPicPr>
          <p:blipFill>
            <a:blip r:embed="rId7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C-DEBIlogo3sq.psd"/>
            <p:cNvPicPr>
              <a:picLocks noChangeAspect="1"/>
            </p:cNvPicPr>
            <p:nvPr/>
          </p:nvPicPr>
          <p:blipFill>
            <a:blip r:embed="rId8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19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u="sng">
                <a:solidFill>
                  <a:srgbClr val="003300"/>
                </a:solidFill>
              </a:rPr>
              <a:t>Environmental Geochemistry of Arsenic </a:t>
            </a:r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76200" y="1143000"/>
          <a:ext cx="5257800" cy="2895600"/>
        </p:xfrm>
        <a:graphic>
          <a:graphicData uri="http://schemas.openxmlformats.org/presentationml/2006/ole">
            <p:oleObj spid="_x0000_s83984" name="Photo Editor Photo" r:id="rId4" imgW="4495238" imgH="2408129" progId="">
              <p:embed/>
            </p:oleObj>
          </a:graphicData>
        </a:graphic>
      </p:graphicFrame>
      <p:sp>
        <p:nvSpPr>
          <p:cNvPr id="83971" name="Rectangle 7"/>
          <p:cNvSpPr>
            <a:spLocks noChangeArrowheads="1"/>
          </p:cNvSpPr>
          <p:nvPr/>
        </p:nvSpPr>
        <p:spPr bwMode="auto">
          <a:xfrm>
            <a:off x="8504238" y="4613275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4400">
              <a:latin typeface="Arial Black" charset="0"/>
            </a:endParaRPr>
          </a:p>
        </p:txBody>
      </p:sp>
      <p:pic>
        <p:nvPicPr>
          <p:cNvPr id="8397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35448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Rectangle 6"/>
          <p:cNvSpPr>
            <a:spLocks noChangeArrowheads="1"/>
          </p:cNvSpPr>
          <p:nvPr/>
        </p:nvSpPr>
        <p:spPr bwMode="auto">
          <a:xfrm>
            <a:off x="381000" y="4038600"/>
            <a:ext cx="5181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003300"/>
                </a:solidFill>
              </a:rPr>
              <a:t>Arsenite (As</a:t>
            </a:r>
            <a:r>
              <a:rPr lang="en-US" sz="2800" baseline="30000">
                <a:solidFill>
                  <a:srgbClr val="003300"/>
                </a:solidFill>
              </a:rPr>
              <a:t>3+</a:t>
            </a:r>
            <a:r>
              <a:rPr lang="en-US" sz="2800">
                <a:solidFill>
                  <a:srgbClr val="003300"/>
                </a:solidFill>
              </a:rPr>
              <a:t>)</a:t>
            </a:r>
          </a:p>
          <a:p>
            <a:pPr lvl="1">
              <a:spcBef>
                <a:spcPct val="20000"/>
              </a:spcBef>
            </a:pPr>
            <a:r>
              <a:rPr lang="en-US" sz="2000">
                <a:solidFill>
                  <a:srgbClr val="003300"/>
                </a:solidFill>
              </a:rPr>
              <a:t>H</a:t>
            </a:r>
            <a:r>
              <a:rPr lang="en-US" sz="2000" baseline="-25000">
                <a:solidFill>
                  <a:srgbClr val="003300"/>
                </a:solidFill>
              </a:rPr>
              <a:t>3</a:t>
            </a:r>
            <a:r>
              <a:rPr lang="en-US" sz="2000">
                <a:solidFill>
                  <a:srgbClr val="003300"/>
                </a:solidFill>
              </a:rPr>
              <a:t>AsO</a:t>
            </a:r>
            <a:r>
              <a:rPr lang="en-US" sz="2000" baseline="-25000">
                <a:solidFill>
                  <a:srgbClr val="003300"/>
                </a:solidFill>
              </a:rPr>
              <a:t>3</a:t>
            </a:r>
            <a:r>
              <a:rPr lang="en-US" sz="2000">
                <a:solidFill>
                  <a:srgbClr val="003300"/>
                </a:solidFill>
              </a:rPr>
              <a:t>°, H</a:t>
            </a:r>
            <a:r>
              <a:rPr lang="en-US" sz="2000" baseline="-25000">
                <a:solidFill>
                  <a:srgbClr val="003300"/>
                </a:solidFill>
              </a:rPr>
              <a:t>2</a:t>
            </a:r>
            <a:r>
              <a:rPr lang="en-US" sz="2000">
                <a:solidFill>
                  <a:srgbClr val="003300"/>
                </a:solidFill>
              </a:rPr>
              <a:t>AsO</a:t>
            </a:r>
            <a:r>
              <a:rPr lang="en-US" sz="2000" baseline="-25000">
                <a:solidFill>
                  <a:srgbClr val="003300"/>
                </a:solidFill>
              </a:rPr>
              <a:t>3</a:t>
            </a:r>
            <a:r>
              <a:rPr lang="en-US" sz="2000" baseline="30000">
                <a:solidFill>
                  <a:srgbClr val="003300"/>
                </a:solidFill>
              </a:rPr>
              <a:t>-</a:t>
            </a:r>
            <a:r>
              <a:rPr lang="en-US" sz="2000">
                <a:solidFill>
                  <a:srgbClr val="003300"/>
                </a:solidFill>
              </a:rPr>
              <a:t>, HAsO</a:t>
            </a:r>
            <a:r>
              <a:rPr lang="en-US" sz="2000" baseline="-25000">
                <a:solidFill>
                  <a:srgbClr val="003300"/>
                </a:solidFill>
              </a:rPr>
              <a:t>3</a:t>
            </a:r>
            <a:r>
              <a:rPr lang="en-US" sz="2000" baseline="30000">
                <a:solidFill>
                  <a:srgbClr val="003300"/>
                </a:solidFill>
              </a:rPr>
              <a:t>2-</a:t>
            </a:r>
            <a:r>
              <a:rPr lang="en-US" sz="2000">
                <a:solidFill>
                  <a:srgbClr val="003300"/>
                </a:solidFill>
              </a:rPr>
              <a:t>, AsO</a:t>
            </a:r>
            <a:r>
              <a:rPr lang="en-US" sz="2000" baseline="-25000">
                <a:solidFill>
                  <a:srgbClr val="003300"/>
                </a:solidFill>
              </a:rPr>
              <a:t>3</a:t>
            </a:r>
            <a:r>
              <a:rPr lang="en-US" sz="2000" baseline="30000">
                <a:solidFill>
                  <a:srgbClr val="003300"/>
                </a:solidFill>
              </a:rPr>
              <a:t>3-</a:t>
            </a:r>
            <a:endParaRPr lang="en-US" sz="2400" b="1">
              <a:solidFill>
                <a:srgbClr val="003300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006600"/>
                </a:solidFill>
              </a:rPr>
              <a:t>Arsenate (As</a:t>
            </a:r>
            <a:r>
              <a:rPr lang="en-US" sz="2800" baseline="30000">
                <a:solidFill>
                  <a:srgbClr val="006600"/>
                </a:solidFill>
              </a:rPr>
              <a:t>5+</a:t>
            </a:r>
            <a:r>
              <a:rPr lang="en-US" sz="2800">
                <a:solidFill>
                  <a:srgbClr val="006600"/>
                </a:solidFill>
              </a:rPr>
              <a:t>)</a:t>
            </a:r>
          </a:p>
          <a:p>
            <a:pPr lvl="1">
              <a:spcBef>
                <a:spcPct val="20000"/>
              </a:spcBef>
            </a:pPr>
            <a:r>
              <a:rPr lang="en-US" sz="2000">
                <a:solidFill>
                  <a:srgbClr val="006600"/>
                </a:solidFill>
              </a:rPr>
              <a:t>H</a:t>
            </a:r>
            <a:r>
              <a:rPr lang="en-US" sz="2000" baseline="-25000">
                <a:solidFill>
                  <a:srgbClr val="006600"/>
                </a:solidFill>
              </a:rPr>
              <a:t>3</a:t>
            </a:r>
            <a:r>
              <a:rPr lang="en-US" sz="2000">
                <a:solidFill>
                  <a:srgbClr val="006600"/>
                </a:solidFill>
              </a:rPr>
              <a:t>AsO</a:t>
            </a:r>
            <a:r>
              <a:rPr lang="en-US" sz="2000" baseline="-25000">
                <a:solidFill>
                  <a:srgbClr val="006600"/>
                </a:solidFill>
              </a:rPr>
              <a:t>4</a:t>
            </a:r>
            <a:r>
              <a:rPr lang="en-US" sz="2000">
                <a:solidFill>
                  <a:srgbClr val="006600"/>
                </a:solidFill>
              </a:rPr>
              <a:t>°, H</a:t>
            </a:r>
            <a:r>
              <a:rPr lang="en-US" sz="2000" baseline="-25000">
                <a:solidFill>
                  <a:srgbClr val="006600"/>
                </a:solidFill>
              </a:rPr>
              <a:t>2</a:t>
            </a:r>
            <a:r>
              <a:rPr lang="en-US" sz="2000">
                <a:solidFill>
                  <a:srgbClr val="006600"/>
                </a:solidFill>
              </a:rPr>
              <a:t>AsO</a:t>
            </a:r>
            <a:r>
              <a:rPr lang="en-US" sz="2000" baseline="-25000">
                <a:solidFill>
                  <a:srgbClr val="006600"/>
                </a:solidFill>
              </a:rPr>
              <a:t>4</a:t>
            </a:r>
            <a:r>
              <a:rPr lang="en-US" sz="2000" baseline="30000">
                <a:solidFill>
                  <a:srgbClr val="006600"/>
                </a:solidFill>
              </a:rPr>
              <a:t>-</a:t>
            </a:r>
            <a:r>
              <a:rPr lang="en-US" sz="2000">
                <a:solidFill>
                  <a:srgbClr val="006600"/>
                </a:solidFill>
              </a:rPr>
              <a:t>, HAsO</a:t>
            </a:r>
            <a:r>
              <a:rPr lang="en-US" sz="2000" baseline="-25000">
                <a:solidFill>
                  <a:srgbClr val="006600"/>
                </a:solidFill>
              </a:rPr>
              <a:t>4</a:t>
            </a:r>
            <a:r>
              <a:rPr lang="en-US" sz="2000" baseline="30000">
                <a:solidFill>
                  <a:srgbClr val="006600"/>
                </a:solidFill>
              </a:rPr>
              <a:t>2-</a:t>
            </a:r>
            <a:r>
              <a:rPr lang="en-US" sz="2000">
                <a:solidFill>
                  <a:srgbClr val="006600"/>
                </a:solidFill>
              </a:rPr>
              <a:t>, AsO</a:t>
            </a:r>
            <a:r>
              <a:rPr lang="en-US" sz="2000" baseline="-25000">
                <a:solidFill>
                  <a:srgbClr val="006600"/>
                </a:solidFill>
              </a:rPr>
              <a:t>4</a:t>
            </a:r>
            <a:r>
              <a:rPr lang="en-US" sz="2000" baseline="30000">
                <a:solidFill>
                  <a:srgbClr val="006600"/>
                </a:solidFill>
              </a:rPr>
              <a:t>3-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62425" y="2133600"/>
            <a:ext cx="304800" cy="381000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3975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83977" name="Picture 10" descr="C-DEBIrockbkg_topbar2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0" name="Picture 19" descr="nsf1_nobkg.gif"/>
            <p:cNvPicPr>
              <a:picLocks noChangeAspect="1"/>
            </p:cNvPicPr>
            <p:nvPr/>
          </p:nvPicPr>
          <p:blipFill>
            <a:blip r:embed="rId7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C-DEBIlogo3sq.psd"/>
            <p:cNvPicPr>
              <a:picLocks noChangeAspect="1"/>
            </p:cNvPicPr>
            <p:nvPr/>
          </p:nvPicPr>
          <p:blipFill>
            <a:blip r:embed="rId8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se1831496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9550" y="104775"/>
            <a:ext cx="443865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4724400" y="56388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003300"/>
                </a:solidFill>
              </a:rPr>
              <a:t>Oremland and Stolz (2003) </a:t>
            </a:r>
            <a:r>
              <a:rPr lang="en-US" sz="1400" i="1">
                <a:solidFill>
                  <a:srgbClr val="003300"/>
                </a:solidFill>
              </a:rPr>
              <a:t>Science</a:t>
            </a:r>
            <a:endParaRPr lang="en-US" sz="1400">
              <a:solidFill>
                <a:srgbClr val="003300"/>
              </a:solidFill>
            </a:endParaRPr>
          </a:p>
        </p:txBody>
      </p:sp>
      <p:sp>
        <p:nvSpPr>
          <p:cNvPr id="86019" name="Text Box 6"/>
          <p:cNvSpPr txBox="1">
            <a:spLocks noChangeArrowheads="1"/>
          </p:cNvSpPr>
          <p:nvPr/>
        </p:nvSpPr>
        <p:spPr bwMode="auto">
          <a:xfrm>
            <a:off x="838200" y="228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5181600" y="160338"/>
            <a:ext cx="2819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>
                <a:solidFill>
                  <a:srgbClr val="003300"/>
                </a:solidFill>
                <a:latin typeface="Arial Black" charset="0"/>
              </a:rPr>
              <a:t>Known Arsenic Metabolizers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86400" y="1219200"/>
            <a:ext cx="28733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+mn-ea"/>
                <a:cs typeface="Arial" charset="0"/>
              </a:rPr>
              <a:t>As</a:t>
            </a:r>
            <a:r>
              <a:rPr lang="en-US" sz="3200" b="1" baseline="300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Arial" charset="0"/>
              </a:rPr>
              <a:t>V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+mn-ea"/>
                <a:cs typeface="Arial" charset="0"/>
              </a:rPr>
              <a:t> Reducers</a:t>
            </a:r>
          </a:p>
        </p:txBody>
      </p:sp>
      <p:sp>
        <p:nvSpPr>
          <p:cNvPr id="19" name="Oval 18"/>
          <p:cNvSpPr/>
          <p:nvPr/>
        </p:nvSpPr>
        <p:spPr>
          <a:xfrm>
            <a:off x="5181600" y="1371600"/>
            <a:ext cx="304800" cy="304800"/>
          </a:xfrm>
          <a:prstGeom prst="ellipse">
            <a:avLst/>
          </a:prstGeom>
          <a:solidFill>
            <a:srgbClr val="FCDE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>
            <a:off x="5181600" y="2057400"/>
            <a:ext cx="304800" cy="304800"/>
          </a:xfrm>
          <a:prstGeom prst="triangle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6400" y="1930400"/>
            <a:ext cx="31654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+mn-ea"/>
                <a:cs typeface="Arial" charset="0"/>
              </a:rPr>
              <a:t>As</a:t>
            </a:r>
            <a:r>
              <a:rPr lang="en-US" sz="3200" b="1" baseline="300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Arial" charset="0"/>
              </a:rPr>
              <a:t>III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+mn-ea"/>
                <a:cs typeface="Arial" charset="0"/>
              </a:rPr>
              <a:t> Detoxifiers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81600" y="2819400"/>
            <a:ext cx="304800" cy="304800"/>
          </a:xfrm>
          <a:prstGeom prst="rect">
            <a:avLst/>
          </a:prstGeom>
          <a:solidFill>
            <a:srgbClr val="B4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86400" y="2662238"/>
            <a:ext cx="289401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+mn-ea"/>
                <a:cs typeface="Arial" charset="0"/>
              </a:rPr>
              <a:t>As</a:t>
            </a:r>
            <a:r>
              <a:rPr lang="en-US" sz="3200" b="1" baseline="30000" dirty="0" err="1">
                <a:solidFill>
                  <a:schemeClr val="accent6">
                    <a:lumMod val="50000"/>
                  </a:schemeClr>
                </a:solidFill>
                <a:ea typeface="+mn-ea"/>
                <a:cs typeface="Arial" charset="0"/>
              </a:rPr>
              <a:t>III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+mn-ea"/>
                <a:cs typeface="Arial" charset="0"/>
              </a:rPr>
              <a:t> Oxidizers</a:t>
            </a:r>
          </a:p>
        </p:txBody>
      </p:sp>
      <p:grpSp>
        <p:nvGrpSpPr>
          <p:cNvPr id="86027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86029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8" name="Picture 27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>
            <a:spLocks/>
          </p:cNvSpPr>
          <p:nvPr/>
        </p:nvSpPr>
        <p:spPr>
          <a:xfrm>
            <a:off x="457200" y="228600"/>
            <a:ext cx="8382000" cy="762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i="1" dirty="0">
                <a:solidFill>
                  <a:srgbClr val="003300"/>
                </a:solidFill>
                <a:latin typeface="+mj-lt"/>
                <a:ea typeface="ＭＳ Ｐゴシック" pitchFamily="-111" charset="-128"/>
                <a:cs typeface="Arial" pitchFamily="34" charset="0"/>
              </a:rPr>
              <a:t>Microbial geochemistry of arsenic (As)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838200" y="838200"/>
            <a:ext cx="7696200" cy="91440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Ambitle</a:t>
            </a:r>
            <a:r>
              <a:rPr lang="en-US" sz="2800" b="1" dirty="0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 Island (PNG)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Milos</a:t>
            </a:r>
            <a:r>
              <a:rPr lang="en-US" sz="2800" b="1" dirty="0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 Island (Greece)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876800" y="3048000"/>
            <a:ext cx="3505200" cy="2438400"/>
            <a:chOff x="432" y="240"/>
            <a:chExt cx="4848" cy="3864"/>
          </a:xfrm>
        </p:grpSpPr>
        <p:pic>
          <p:nvPicPr>
            <p:cNvPr id="88085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40"/>
              <a:ext cx="4848" cy="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86" name="Oval 16"/>
            <p:cNvSpPr>
              <a:spLocks noChangeArrowheads="1"/>
            </p:cNvSpPr>
            <p:nvPr/>
          </p:nvSpPr>
          <p:spPr bwMode="auto">
            <a:xfrm>
              <a:off x="864" y="1859"/>
              <a:ext cx="528" cy="528"/>
            </a:xfrm>
            <a:prstGeom prst="ellipse">
              <a:avLst/>
            </a:prstGeom>
            <a:noFill/>
            <a:ln w="38100">
              <a:solidFill>
                <a:srgbClr val="FF0C12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68" name="Group 10"/>
          <p:cNvGrpSpPr>
            <a:grpSpLocks/>
          </p:cNvGrpSpPr>
          <p:nvPr/>
        </p:nvGrpSpPr>
        <p:grpSpPr bwMode="auto">
          <a:xfrm>
            <a:off x="304800" y="2667000"/>
            <a:ext cx="4116388" cy="3194050"/>
            <a:chOff x="4951413" y="3587750"/>
            <a:chExt cx="4116387" cy="3194050"/>
          </a:xfrm>
        </p:grpSpPr>
        <p:pic>
          <p:nvPicPr>
            <p:cNvPr id="88083" name="Picture 2" descr="mapPNG_rel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13" y="3587750"/>
              <a:ext cx="4116387" cy="319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84" name="Oval 16"/>
            <p:cNvSpPr>
              <a:spLocks noChangeArrowheads="1"/>
            </p:cNvSpPr>
            <p:nvPr/>
          </p:nvSpPr>
          <p:spPr bwMode="auto">
            <a:xfrm>
              <a:off x="7924800" y="4648200"/>
              <a:ext cx="381000" cy="333375"/>
            </a:xfrm>
            <a:prstGeom prst="ellipse">
              <a:avLst/>
            </a:prstGeom>
            <a:noFill/>
            <a:ln w="38100">
              <a:solidFill>
                <a:srgbClr val="FF0C12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" name="Picture 2" descr="Tavurv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41148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Nov14B 0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05june05 0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Object 10"/>
          <p:cNvGraphicFramePr>
            <a:graphicFrameLocks noChangeAspect="1"/>
          </p:cNvGraphicFramePr>
          <p:nvPr/>
        </p:nvGraphicFramePr>
        <p:xfrm>
          <a:off x="4495800" y="2616200"/>
          <a:ext cx="4303713" cy="3327400"/>
        </p:xfrm>
        <a:graphic>
          <a:graphicData uri="http://schemas.openxmlformats.org/presentationml/2006/ole">
            <p:oleObj spid="_x0000_s88090" name="Acrobat Document" r:id="rId9" imgW="7542857" imgH="5830114" progId="">
              <p:embed/>
            </p:oleObj>
          </a:graphicData>
        </a:graphic>
      </p:graphicFrame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4648200" y="2276475"/>
            <a:ext cx="4248150" cy="3514725"/>
            <a:chOff x="4591050" y="2276040"/>
            <a:chExt cx="4248150" cy="3515160"/>
          </a:xfrm>
        </p:grpSpPr>
        <p:pic>
          <p:nvPicPr>
            <p:cNvPr id="88081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9779"/>
            <a:stretch>
              <a:fillRect/>
            </a:stretch>
          </p:blipFill>
          <p:spPr bwMode="auto">
            <a:xfrm>
              <a:off x="4591050" y="2276040"/>
              <a:ext cx="4248150" cy="351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82" name="Oval 16"/>
            <p:cNvSpPr>
              <a:spLocks noChangeArrowheads="1"/>
            </p:cNvSpPr>
            <p:nvPr/>
          </p:nvSpPr>
          <p:spPr bwMode="auto">
            <a:xfrm>
              <a:off x="5791200" y="4543425"/>
              <a:ext cx="533400" cy="485775"/>
            </a:xfrm>
            <a:prstGeom prst="ellipse">
              <a:avLst/>
            </a:prstGeom>
            <a:noFill/>
            <a:ln w="38100">
              <a:solidFill>
                <a:srgbClr val="FF0C12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75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88077" name="Picture 10" descr="C-DEBIrockbkg_topbar2.psd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9" name="Picture 28" descr="nsf1_nobkg.gif"/>
            <p:cNvPicPr>
              <a:picLocks noChangeAspect="1"/>
            </p:cNvPicPr>
            <p:nvPr/>
          </p:nvPicPr>
          <p:blipFill>
            <a:blip r:embed="rId12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C-DEBIlogo3sq.psd"/>
            <p:cNvPicPr>
              <a:picLocks noChangeAspect="1"/>
            </p:cNvPicPr>
            <p:nvPr/>
          </p:nvPicPr>
          <p:blipFill>
            <a:blip r:embed="rId13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>
            <a:spLocks/>
          </p:cNvSpPr>
          <p:nvPr/>
        </p:nvSpPr>
        <p:spPr>
          <a:xfrm>
            <a:off x="457200" y="228600"/>
            <a:ext cx="8382000" cy="762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i="1" dirty="0">
                <a:solidFill>
                  <a:srgbClr val="003300"/>
                </a:solidFill>
                <a:latin typeface="+mj-lt"/>
                <a:ea typeface="ＭＳ Ｐゴシック" pitchFamily="-111" charset="-128"/>
                <a:cs typeface="Arial" pitchFamily="34" charset="0"/>
              </a:rPr>
              <a:t>Microbial geochemistry of arsenic (As)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838200" y="838200"/>
            <a:ext cx="7696200" cy="91440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Ambitle</a:t>
            </a:r>
            <a:r>
              <a:rPr lang="en-US" sz="2800" b="1" dirty="0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 Island (PNG)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Milos</a:t>
            </a:r>
            <a:r>
              <a:rPr lang="en-US" sz="2800" b="1" dirty="0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 Island (Greece)</a:t>
            </a:r>
          </a:p>
        </p:txBody>
      </p:sp>
      <p:grpSp>
        <p:nvGrpSpPr>
          <p:cNvPr id="88068" name="Group 10"/>
          <p:cNvGrpSpPr>
            <a:grpSpLocks/>
          </p:cNvGrpSpPr>
          <p:nvPr/>
        </p:nvGrpSpPr>
        <p:grpSpPr bwMode="auto">
          <a:xfrm>
            <a:off x="304800" y="2667000"/>
            <a:ext cx="4116388" cy="3194050"/>
            <a:chOff x="4951413" y="3587750"/>
            <a:chExt cx="4116387" cy="3194050"/>
          </a:xfrm>
        </p:grpSpPr>
        <p:pic>
          <p:nvPicPr>
            <p:cNvPr id="88083" name="Picture 2" descr="mapPNG_rel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13" y="3587750"/>
              <a:ext cx="4116387" cy="319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84" name="Oval 16"/>
            <p:cNvSpPr>
              <a:spLocks noChangeArrowheads="1"/>
            </p:cNvSpPr>
            <p:nvPr/>
          </p:nvSpPr>
          <p:spPr bwMode="auto">
            <a:xfrm>
              <a:off x="7924800" y="4648200"/>
              <a:ext cx="381000" cy="333375"/>
            </a:xfrm>
            <a:prstGeom prst="ellipse">
              <a:avLst/>
            </a:prstGeom>
            <a:noFill/>
            <a:ln w="38100">
              <a:solidFill>
                <a:srgbClr val="FF0C12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75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88077" name="Picture 10" descr="C-DEBIrockbkg_topbar2.ps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9" name="Picture 28" descr="nsf1_nobkg.gif"/>
            <p:cNvPicPr>
              <a:picLocks noChangeAspect="1"/>
            </p:cNvPicPr>
            <p:nvPr/>
          </p:nvPicPr>
          <p:blipFill>
            <a:blip r:embed="rId6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C-DEBIlogo3sq.psd"/>
            <p:cNvPicPr>
              <a:picLocks noChangeAspect="1"/>
            </p:cNvPicPr>
            <p:nvPr/>
          </p:nvPicPr>
          <p:blipFill>
            <a:blip r:embed="rId7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pic>
        <p:nvPicPr>
          <p:cNvPr id="2" name="Jump Video.mp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8200" y="2514600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658021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nt Video.mp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964804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600" b="1" i="1" u="sng">
                <a:solidFill>
                  <a:srgbClr val="FFFFCC"/>
                </a:solidFill>
                <a:latin typeface="Calibri" charset="0"/>
                <a:ea typeface="ＭＳ Ｐゴシック" charset="0"/>
                <a:cs typeface="ＭＳ Ｐゴシック" charset="0"/>
              </a:rPr>
              <a:t>Microbial Arsenic Redox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Arsenic functional genes</a:t>
            </a:r>
          </a:p>
          <a:p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Microbial As</a:t>
            </a:r>
            <a:r>
              <a:rPr lang="en-US" sz="2800" baseline="300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 reduction</a:t>
            </a:r>
          </a:p>
          <a:p>
            <a:pPr>
              <a:buFontTx/>
              <a:buNone/>
            </a:pPr>
            <a:r>
              <a:rPr lang="en-US" sz="2400" i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endParaRPr lang="en-US" sz="1800" i="1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1752600" y="2133600"/>
          <a:ext cx="5429250" cy="405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1140" name="TextBox 20"/>
          <p:cNvSpPr txBox="1">
            <a:spLocks noChangeArrowheads="1"/>
          </p:cNvSpPr>
          <p:nvPr/>
        </p:nvSpPr>
        <p:spPr bwMode="auto">
          <a:xfrm>
            <a:off x="2667000" y="2286000"/>
            <a:ext cx="434975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C00000"/>
                </a:solidFill>
              </a:rPr>
              <a:t>“</a:t>
            </a:r>
            <a:r>
              <a:rPr lang="en-US" altLang="ja-JP" sz="1800">
                <a:solidFill>
                  <a:srgbClr val="C00000"/>
                </a:solidFill>
              </a:rPr>
              <a:t>CH</a:t>
            </a:r>
            <a:r>
              <a:rPr lang="en-US" altLang="ja-JP" sz="1800" baseline="-25000">
                <a:solidFill>
                  <a:srgbClr val="C00000"/>
                </a:solidFill>
              </a:rPr>
              <a:t>2</a:t>
            </a:r>
            <a:r>
              <a:rPr lang="en-US" altLang="ja-JP" sz="1800">
                <a:solidFill>
                  <a:srgbClr val="C00000"/>
                </a:solidFill>
              </a:rPr>
              <a:t>O</a:t>
            </a:r>
            <a:r>
              <a:rPr lang="ja-JP" altLang="en-US" sz="1800">
                <a:solidFill>
                  <a:srgbClr val="C00000"/>
                </a:solidFill>
              </a:rPr>
              <a:t>”</a:t>
            </a:r>
            <a:r>
              <a:rPr lang="en-US" altLang="ja-JP" sz="1800">
                <a:solidFill>
                  <a:srgbClr val="C00000"/>
                </a:solidFill>
              </a:rPr>
              <a:t> + H</a:t>
            </a:r>
            <a:r>
              <a:rPr lang="en-US" altLang="ja-JP" sz="1800" baseline="-25000">
                <a:solidFill>
                  <a:srgbClr val="C00000"/>
                </a:solidFill>
              </a:rPr>
              <a:t>2</a:t>
            </a:r>
            <a:r>
              <a:rPr lang="en-US" altLang="ja-JP" sz="1800">
                <a:solidFill>
                  <a:srgbClr val="C00000"/>
                </a:solidFill>
              </a:rPr>
              <a:t>AsO</a:t>
            </a:r>
            <a:r>
              <a:rPr lang="en-US" altLang="ja-JP" sz="1800" baseline="-25000">
                <a:solidFill>
                  <a:srgbClr val="C00000"/>
                </a:solidFill>
              </a:rPr>
              <a:t>4</a:t>
            </a:r>
            <a:r>
              <a:rPr lang="en-US" altLang="ja-JP" sz="1800" baseline="30000">
                <a:solidFill>
                  <a:srgbClr val="C00000"/>
                </a:solidFill>
              </a:rPr>
              <a:t>-</a:t>
            </a:r>
            <a:r>
              <a:rPr lang="en-US" altLang="ja-JP" sz="1800">
                <a:solidFill>
                  <a:srgbClr val="C00000"/>
                </a:solidFill>
              </a:rPr>
              <a:t> + H</a:t>
            </a:r>
            <a:r>
              <a:rPr lang="en-US" altLang="ja-JP" sz="1800" baseline="30000">
                <a:solidFill>
                  <a:srgbClr val="C00000"/>
                </a:solidFill>
              </a:rPr>
              <a:t>+</a:t>
            </a:r>
            <a:r>
              <a:rPr lang="en-US" altLang="ja-JP" sz="1800">
                <a:solidFill>
                  <a:srgbClr val="C00000"/>
                </a:solidFill>
              </a:rPr>
              <a:t> = CO</a:t>
            </a:r>
            <a:r>
              <a:rPr lang="en-US" altLang="ja-JP" sz="1800" baseline="-25000">
                <a:solidFill>
                  <a:srgbClr val="C00000"/>
                </a:solidFill>
              </a:rPr>
              <a:t>2</a:t>
            </a:r>
            <a:r>
              <a:rPr lang="en-US" altLang="ja-JP" sz="1800">
                <a:solidFill>
                  <a:srgbClr val="C00000"/>
                </a:solidFill>
              </a:rPr>
              <a:t> + H</a:t>
            </a:r>
            <a:r>
              <a:rPr lang="en-US" altLang="ja-JP" sz="1800" baseline="-25000">
                <a:solidFill>
                  <a:srgbClr val="C00000"/>
                </a:solidFill>
              </a:rPr>
              <a:t>3</a:t>
            </a:r>
            <a:r>
              <a:rPr lang="en-US" altLang="ja-JP" sz="1800">
                <a:solidFill>
                  <a:srgbClr val="C00000"/>
                </a:solidFill>
              </a:rPr>
              <a:t>AsO</a:t>
            </a:r>
            <a:r>
              <a:rPr lang="en-US" altLang="ja-JP" sz="1800" baseline="-25000">
                <a:solidFill>
                  <a:srgbClr val="C00000"/>
                </a:solidFill>
              </a:rPr>
              <a:t>3</a:t>
            </a:r>
            <a:endParaRPr lang="en-US" sz="1800">
              <a:solidFill>
                <a:srgbClr val="C00000"/>
              </a:solidFill>
            </a:endParaRPr>
          </a:p>
        </p:txBody>
      </p:sp>
      <p:sp>
        <p:nvSpPr>
          <p:cNvPr id="91141" name="TextBox 13"/>
          <p:cNvSpPr txBox="1">
            <a:spLocks noChangeArrowheads="1"/>
          </p:cNvSpPr>
          <p:nvPr/>
        </p:nvSpPr>
        <p:spPr bwMode="auto">
          <a:xfrm>
            <a:off x="6019800" y="3048000"/>
            <a:ext cx="969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  <a:r>
              <a:rPr lang="en-US" sz="1800" baseline="-25000"/>
              <a:t>3</a:t>
            </a:r>
            <a:r>
              <a:rPr lang="en-US" sz="1800"/>
              <a:t>AsO</a:t>
            </a:r>
            <a:r>
              <a:rPr lang="en-US" sz="1800" baseline="-25000"/>
              <a:t>3</a:t>
            </a:r>
            <a:endParaRPr lang="en-US" sz="1800"/>
          </a:p>
        </p:txBody>
      </p:sp>
      <p:sp>
        <p:nvSpPr>
          <p:cNvPr id="91142" name="TextBox 14"/>
          <p:cNvSpPr txBox="1">
            <a:spLocks noChangeArrowheads="1"/>
          </p:cNvSpPr>
          <p:nvPr/>
        </p:nvSpPr>
        <p:spPr bwMode="auto">
          <a:xfrm>
            <a:off x="6019800" y="4735513"/>
            <a:ext cx="1020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  <a:r>
              <a:rPr lang="en-US" sz="1800" baseline="-25000"/>
              <a:t>2</a:t>
            </a:r>
            <a:r>
              <a:rPr lang="en-US" sz="1800"/>
              <a:t>AsO</a:t>
            </a:r>
            <a:r>
              <a:rPr lang="en-US" sz="1800" baseline="-25000"/>
              <a:t>4</a:t>
            </a:r>
            <a:r>
              <a:rPr lang="en-US" sz="1800" baseline="30000"/>
              <a:t>-</a:t>
            </a:r>
            <a:endParaRPr lang="en-US" sz="1800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7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31432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0"/>
          <p:cNvSpPr txBox="1">
            <a:spLocks noChangeArrowheads="1"/>
          </p:cNvSpPr>
          <p:nvPr/>
        </p:nvSpPr>
        <p:spPr bwMode="auto">
          <a:xfrm>
            <a:off x="2133600" y="1143000"/>
            <a:ext cx="1262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C000"/>
                </a:solidFill>
              </a:rPr>
              <a:t>MRO</a:t>
            </a:r>
          </a:p>
        </p:txBody>
      </p:sp>
      <p:sp>
        <p:nvSpPr>
          <p:cNvPr id="20484" name="TextBox 11"/>
          <p:cNvSpPr txBox="1">
            <a:spLocks noChangeArrowheads="1"/>
          </p:cNvSpPr>
          <p:nvPr/>
        </p:nvSpPr>
        <p:spPr bwMode="auto">
          <a:xfrm>
            <a:off x="5029200" y="2601913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FFC000"/>
                </a:solidFill>
              </a:rPr>
              <a:t>“</a:t>
            </a:r>
            <a:r>
              <a:rPr lang="en-US" altLang="ja-JP" sz="1800">
                <a:solidFill>
                  <a:srgbClr val="FFC000"/>
                </a:solidFill>
              </a:rPr>
              <a:t>…</a:t>
            </a:r>
            <a:r>
              <a:rPr lang="en-US" altLang="ja-JP" sz="1800" i="1" u="sng">
                <a:solidFill>
                  <a:srgbClr val="FFC000"/>
                </a:solidFill>
              </a:rPr>
              <a:t>history of water on Mars</a:t>
            </a:r>
            <a:r>
              <a:rPr lang="en-US" altLang="ja-JP" sz="1800">
                <a:solidFill>
                  <a:srgbClr val="FFC000"/>
                </a:solidFill>
              </a:rPr>
              <a:t>.</a:t>
            </a:r>
            <a:r>
              <a:rPr lang="ja-JP" altLang="en-US" sz="1800">
                <a:solidFill>
                  <a:srgbClr val="FFC000"/>
                </a:solidFill>
              </a:rPr>
              <a:t>”</a:t>
            </a:r>
            <a:endParaRPr lang="en-US" sz="1800">
              <a:solidFill>
                <a:srgbClr val="FFC000"/>
              </a:solidFill>
            </a:endParaRPr>
          </a:p>
        </p:txBody>
      </p:sp>
      <p:grpSp>
        <p:nvGrpSpPr>
          <p:cNvPr id="20485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20487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600" b="1" i="1" u="sng">
                <a:solidFill>
                  <a:srgbClr val="FFFFCC"/>
                </a:solidFill>
                <a:latin typeface="Calibri" charset="0"/>
                <a:ea typeface="ＭＳ Ｐゴシック" charset="0"/>
                <a:cs typeface="ＭＳ Ｐゴシック" charset="0"/>
              </a:rPr>
              <a:t>Microbial Arsenic Redox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Arsenic functional genes</a:t>
            </a:r>
          </a:p>
          <a:p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Microbial As</a:t>
            </a:r>
            <a:r>
              <a:rPr lang="en-US" sz="2800" baseline="300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 reduction</a:t>
            </a:r>
          </a:p>
          <a:p>
            <a:pPr>
              <a:buFontTx/>
              <a:buNone/>
            </a:pPr>
            <a:r>
              <a:rPr lang="en-US" sz="2400" i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endParaRPr lang="en-US" sz="1800" i="1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752600" y="2133600"/>
          <a:ext cx="5429250" cy="405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2164" name="TextBox 7"/>
          <p:cNvSpPr txBox="1">
            <a:spLocks noChangeArrowheads="1"/>
          </p:cNvSpPr>
          <p:nvPr/>
        </p:nvSpPr>
        <p:spPr bwMode="auto">
          <a:xfrm>
            <a:off x="4953000" y="4572000"/>
            <a:ext cx="2149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</a:t>
            </a:r>
            <a:r>
              <a:rPr lang="en-US" sz="1600" baseline="-25000"/>
              <a:t>3</a:t>
            </a:r>
            <a:r>
              <a:rPr lang="en-US" sz="1600"/>
              <a:t>AsO</a:t>
            </a:r>
            <a:r>
              <a:rPr lang="en-US" sz="1600" baseline="-25000"/>
              <a:t>3</a:t>
            </a:r>
            <a:r>
              <a:rPr lang="en-US" sz="1600"/>
              <a:t> (neg. control)</a:t>
            </a:r>
          </a:p>
        </p:txBody>
      </p:sp>
      <p:sp>
        <p:nvSpPr>
          <p:cNvPr id="92165" name="TextBox 8"/>
          <p:cNvSpPr txBox="1">
            <a:spLocks noChangeArrowheads="1"/>
          </p:cNvSpPr>
          <p:nvPr/>
        </p:nvSpPr>
        <p:spPr bwMode="auto">
          <a:xfrm>
            <a:off x="4953000" y="4038600"/>
            <a:ext cx="2216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</a:t>
            </a:r>
            <a:r>
              <a:rPr lang="en-US" sz="1600" baseline="-25000"/>
              <a:t>3</a:t>
            </a:r>
            <a:r>
              <a:rPr lang="en-US" sz="1600"/>
              <a:t>AsO</a:t>
            </a:r>
            <a:r>
              <a:rPr lang="en-US" sz="1600" baseline="-25000"/>
              <a:t>3</a:t>
            </a:r>
            <a:r>
              <a:rPr lang="en-US" sz="1600"/>
              <a:t> (killed control)</a:t>
            </a:r>
          </a:p>
        </p:txBody>
      </p:sp>
      <p:sp>
        <p:nvSpPr>
          <p:cNvPr id="92166" name="TextBox 9"/>
          <p:cNvSpPr txBox="1">
            <a:spLocks noChangeArrowheads="1"/>
          </p:cNvSpPr>
          <p:nvPr/>
        </p:nvSpPr>
        <p:spPr bwMode="auto">
          <a:xfrm>
            <a:off x="4953000" y="2819400"/>
            <a:ext cx="226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</a:t>
            </a:r>
            <a:r>
              <a:rPr lang="en-US" sz="1600" baseline="-25000"/>
              <a:t>2</a:t>
            </a:r>
            <a:r>
              <a:rPr lang="en-US" sz="1600"/>
              <a:t>AsO</a:t>
            </a:r>
            <a:r>
              <a:rPr lang="en-US" sz="1600" baseline="-25000"/>
              <a:t>4</a:t>
            </a:r>
            <a:r>
              <a:rPr lang="en-US" sz="1600" baseline="30000"/>
              <a:t>-</a:t>
            </a:r>
            <a:r>
              <a:rPr lang="en-US" sz="1600"/>
              <a:t> (killed control)</a:t>
            </a:r>
          </a:p>
        </p:txBody>
      </p:sp>
      <p:sp>
        <p:nvSpPr>
          <p:cNvPr id="92167" name="TextBox 11"/>
          <p:cNvSpPr txBox="1">
            <a:spLocks noChangeArrowheads="1"/>
          </p:cNvSpPr>
          <p:nvPr/>
        </p:nvSpPr>
        <p:spPr bwMode="auto">
          <a:xfrm>
            <a:off x="4953000" y="2209800"/>
            <a:ext cx="2195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</a:t>
            </a:r>
            <a:r>
              <a:rPr lang="en-US" sz="1600" baseline="-25000"/>
              <a:t>2</a:t>
            </a:r>
            <a:r>
              <a:rPr lang="en-US" sz="1600"/>
              <a:t>AsO</a:t>
            </a:r>
            <a:r>
              <a:rPr lang="en-US" sz="1600" baseline="-25000"/>
              <a:t>4</a:t>
            </a:r>
            <a:r>
              <a:rPr lang="en-US" sz="1600" baseline="30000"/>
              <a:t>-</a:t>
            </a:r>
            <a:r>
              <a:rPr lang="en-US" sz="1600"/>
              <a:t> (neg. control)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600" b="1" i="1" u="sng">
                <a:solidFill>
                  <a:srgbClr val="FFFFCC"/>
                </a:solidFill>
                <a:latin typeface="Calibri" charset="0"/>
                <a:ea typeface="ＭＳ Ｐゴシック" charset="0"/>
                <a:cs typeface="ＭＳ Ｐゴシック" charset="0"/>
              </a:rPr>
              <a:t>Microbial Arsenic Redox</a:t>
            </a:r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Arsenic functional genes</a:t>
            </a:r>
          </a:p>
          <a:p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Microbial As</a:t>
            </a:r>
            <a:r>
              <a:rPr lang="en-US" sz="2800" baseline="300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 reduction</a:t>
            </a:r>
          </a:p>
          <a:p>
            <a:pPr>
              <a:buFontTx/>
              <a:buNone/>
            </a:pPr>
            <a:r>
              <a:rPr lang="en-US" sz="2400" i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endParaRPr lang="en-US" sz="1800" i="1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TextBox 20"/>
          <p:cNvSpPr txBox="1">
            <a:spLocks noChangeArrowheads="1"/>
          </p:cNvSpPr>
          <p:nvPr/>
        </p:nvSpPr>
        <p:spPr bwMode="auto">
          <a:xfrm>
            <a:off x="2667000" y="2286000"/>
            <a:ext cx="434975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C00000"/>
                </a:solidFill>
              </a:rPr>
              <a:t>“</a:t>
            </a:r>
            <a:r>
              <a:rPr lang="en-US" altLang="ja-JP" sz="1800">
                <a:solidFill>
                  <a:srgbClr val="C00000"/>
                </a:solidFill>
              </a:rPr>
              <a:t>CH</a:t>
            </a:r>
            <a:r>
              <a:rPr lang="en-US" altLang="ja-JP" sz="1800" baseline="-25000">
                <a:solidFill>
                  <a:srgbClr val="C00000"/>
                </a:solidFill>
              </a:rPr>
              <a:t>2</a:t>
            </a:r>
            <a:r>
              <a:rPr lang="en-US" altLang="ja-JP" sz="1800">
                <a:solidFill>
                  <a:srgbClr val="C00000"/>
                </a:solidFill>
              </a:rPr>
              <a:t>O</a:t>
            </a:r>
            <a:r>
              <a:rPr lang="ja-JP" altLang="en-US" sz="1800">
                <a:solidFill>
                  <a:srgbClr val="C00000"/>
                </a:solidFill>
              </a:rPr>
              <a:t>”</a:t>
            </a:r>
            <a:r>
              <a:rPr lang="en-US" altLang="ja-JP" sz="1800">
                <a:solidFill>
                  <a:srgbClr val="C00000"/>
                </a:solidFill>
              </a:rPr>
              <a:t> + H</a:t>
            </a:r>
            <a:r>
              <a:rPr lang="en-US" altLang="ja-JP" sz="1800" baseline="-25000">
                <a:solidFill>
                  <a:srgbClr val="C00000"/>
                </a:solidFill>
              </a:rPr>
              <a:t>2</a:t>
            </a:r>
            <a:r>
              <a:rPr lang="en-US" altLang="ja-JP" sz="1800">
                <a:solidFill>
                  <a:srgbClr val="C00000"/>
                </a:solidFill>
              </a:rPr>
              <a:t>AsO</a:t>
            </a:r>
            <a:r>
              <a:rPr lang="en-US" altLang="ja-JP" sz="1800" baseline="-25000">
                <a:solidFill>
                  <a:srgbClr val="C00000"/>
                </a:solidFill>
              </a:rPr>
              <a:t>4</a:t>
            </a:r>
            <a:r>
              <a:rPr lang="en-US" altLang="ja-JP" sz="1800" baseline="30000">
                <a:solidFill>
                  <a:srgbClr val="C00000"/>
                </a:solidFill>
              </a:rPr>
              <a:t>-</a:t>
            </a:r>
            <a:r>
              <a:rPr lang="en-US" altLang="ja-JP" sz="1800">
                <a:solidFill>
                  <a:srgbClr val="C00000"/>
                </a:solidFill>
              </a:rPr>
              <a:t> + H</a:t>
            </a:r>
            <a:r>
              <a:rPr lang="en-US" altLang="ja-JP" sz="1800" baseline="30000">
                <a:solidFill>
                  <a:srgbClr val="C00000"/>
                </a:solidFill>
              </a:rPr>
              <a:t>+</a:t>
            </a:r>
            <a:r>
              <a:rPr lang="en-US" altLang="ja-JP" sz="1800">
                <a:solidFill>
                  <a:srgbClr val="C00000"/>
                </a:solidFill>
              </a:rPr>
              <a:t> = CO</a:t>
            </a:r>
            <a:r>
              <a:rPr lang="en-US" altLang="ja-JP" sz="1800" baseline="-25000">
                <a:solidFill>
                  <a:srgbClr val="C00000"/>
                </a:solidFill>
              </a:rPr>
              <a:t>2</a:t>
            </a:r>
            <a:r>
              <a:rPr lang="en-US" altLang="ja-JP" sz="1800">
                <a:solidFill>
                  <a:srgbClr val="C00000"/>
                </a:solidFill>
              </a:rPr>
              <a:t> + H</a:t>
            </a:r>
            <a:r>
              <a:rPr lang="en-US" altLang="ja-JP" sz="1800" baseline="-25000">
                <a:solidFill>
                  <a:srgbClr val="C00000"/>
                </a:solidFill>
              </a:rPr>
              <a:t>3</a:t>
            </a:r>
            <a:r>
              <a:rPr lang="en-US" altLang="ja-JP" sz="1800">
                <a:solidFill>
                  <a:srgbClr val="C00000"/>
                </a:solidFill>
              </a:rPr>
              <a:t>AsO</a:t>
            </a:r>
            <a:r>
              <a:rPr lang="en-US" altLang="ja-JP" sz="1800" baseline="-25000">
                <a:solidFill>
                  <a:srgbClr val="C00000"/>
                </a:solidFill>
              </a:rPr>
              <a:t>3</a:t>
            </a:r>
            <a:endParaRPr lang="en-US" sz="1800">
              <a:solidFill>
                <a:srgbClr val="C00000"/>
              </a:solidFill>
            </a:endParaRPr>
          </a:p>
        </p:txBody>
      </p:sp>
      <p:sp>
        <p:nvSpPr>
          <p:cNvPr id="93188" name="TextBox 13"/>
          <p:cNvSpPr txBox="1">
            <a:spLocks noChangeArrowheads="1"/>
          </p:cNvSpPr>
          <p:nvPr/>
        </p:nvSpPr>
        <p:spPr bwMode="auto">
          <a:xfrm>
            <a:off x="6019800" y="3048000"/>
            <a:ext cx="969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  <a:r>
              <a:rPr lang="en-US" sz="1800" baseline="-25000"/>
              <a:t>3</a:t>
            </a:r>
            <a:r>
              <a:rPr lang="en-US" sz="1800"/>
              <a:t>AsO</a:t>
            </a:r>
            <a:r>
              <a:rPr lang="en-US" sz="1800" baseline="-25000"/>
              <a:t>3</a:t>
            </a:r>
            <a:endParaRPr lang="en-US" sz="1800"/>
          </a:p>
        </p:txBody>
      </p:sp>
      <p:sp>
        <p:nvSpPr>
          <p:cNvPr id="93189" name="TextBox 14"/>
          <p:cNvSpPr txBox="1">
            <a:spLocks noChangeArrowheads="1"/>
          </p:cNvSpPr>
          <p:nvPr/>
        </p:nvSpPr>
        <p:spPr bwMode="auto">
          <a:xfrm>
            <a:off x="6019800" y="4735513"/>
            <a:ext cx="1020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  <a:r>
              <a:rPr lang="en-US" sz="1800" baseline="-25000"/>
              <a:t>2</a:t>
            </a:r>
            <a:r>
              <a:rPr lang="en-US" sz="1800"/>
              <a:t>AsO</a:t>
            </a:r>
            <a:r>
              <a:rPr lang="en-US" sz="1800" baseline="-25000"/>
              <a:t>4</a:t>
            </a:r>
            <a:r>
              <a:rPr lang="en-US" sz="1800" baseline="30000"/>
              <a:t>-</a:t>
            </a:r>
            <a:endParaRPr lang="en-US" sz="1800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1752600" y="2133600"/>
          <a:ext cx="5410200" cy="405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3191" name="TextBox 8"/>
          <p:cNvSpPr txBox="1">
            <a:spLocks noChangeArrowheads="1"/>
          </p:cNvSpPr>
          <p:nvPr/>
        </p:nvSpPr>
        <p:spPr bwMode="auto">
          <a:xfrm>
            <a:off x="5334000" y="2438400"/>
            <a:ext cx="969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  <a:r>
              <a:rPr lang="en-US" sz="1800" baseline="-25000"/>
              <a:t>3</a:t>
            </a:r>
            <a:r>
              <a:rPr lang="en-US" sz="1800"/>
              <a:t>AsO</a:t>
            </a:r>
            <a:r>
              <a:rPr lang="en-US" sz="1800" baseline="-25000"/>
              <a:t>3</a:t>
            </a:r>
            <a:endParaRPr lang="en-US" sz="1800"/>
          </a:p>
        </p:txBody>
      </p:sp>
      <p:sp>
        <p:nvSpPr>
          <p:cNvPr id="93192" name="TextBox 9"/>
          <p:cNvSpPr txBox="1">
            <a:spLocks noChangeArrowheads="1"/>
          </p:cNvSpPr>
          <p:nvPr/>
        </p:nvSpPr>
        <p:spPr bwMode="auto">
          <a:xfrm>
            <a:off x="5334000" y="4800600"/>
            <a:ext cx="1020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  <a:r>
              <a:rPr lang="en-US" sz="1800" baseline="-25000"/>
              <a:t>2</a:t>
            </a:r>
            <a:r>
              <a:rPr lang="en-US" sz="1800"/>
              <a:t>AsO</a:t>
            </a:r>
            <a:r>
              <a:rPr lang="en-US" sz="1800" baseline="-25000"/>
              <a:t>4</a:t>
            </a:r>
            <a:r>
              <a:rPr lang="en-US" sz="1800" baseline="30000"/>
              <a:t>-</a:t>
            </a:r>
            <a:endParaRPr lang="en-US" sz="1800"/>
          </a:p>
        </p:txBody>
      </p:sp>
      <p:sp>
        <p:nvSpPr>
          <p:cNvPr id="93193" name="TextBox 11"/>
          <p:cNvSpPr txBox="1">
            <a:spLocks noChangeArrowheads="1"/>
          </p:cNvSpPr>
          <p:nvPr/>
        </p:nvSpPr>
        <p:spPr bwMode="auto">
          <a:xfrm>
            <a:off x="5105400" y="3363913"/>
            <a:ext cx="1325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Cell counts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600" b="1" i="1" u="sng">
                <a:solidFill>
                  <a:srgbClr val="FFFFCC"/>
                </a:solidFill>
                <a:latin typeface="Calibri" charset="0"/>
                <a:ea typeface="ＭＳ Ｐゴシック" charset="0"/>
                <a:cs typeface="ＭＳ Ｐゴシック" charset="0"/>
              </a:rPr>
              <a:t>Microbial Arsenic Redox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Arsenic functional genes</a:t>
            </a:r>
          </a:p>
          <a:p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Microbial As</a:t>
            </a:r>
            <a:r>
              <a:rPr lang="en-US" sz="2800" baseline="300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>
                <a:solidFill>
                  <a:srgbClr val="003300"/>
                </a:solidFill>
                <a:latin typeface="Calibri" charset="0"/>
                <a:ea typeface="ＭＳ Ｐゴシック" charset="0"/>
                <a:cs typeface="ＭＳ Ｐゴシック" charset="0"/>
              </a:rPr>
              <a:t> reduction</a:t>
            </a:r>
          </a:p>
          <a:p>
            <a:pPr>
              <a:buFontTx/>
              <a:buNone/>
            </a:pPr>
            <a:r>
              <a:rPr lang="en-US" sz="2000" i="1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Bulk DNA screened for:</a:t>
            </a:r>
          </a:p>
          <a:p>
            <a:pPr>
              <a:buFontTx/>
              <a:buNone/>
            </a:pPr>
            <a:r>
              <a:rPr lang="en-US" sz="2000" i="1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4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Arsenite oxidase (aroA)</a:t>
            </a:r>
          </a:p>
          <a:p>
            <a:pPr>
              <a:buFontTx/>
              <a:buNone/>
            </a:pPr>
            <a:r>
              <a:rPr lang="en-US" sz="1800" i="1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  <a:r>
              <a:rPr lang="en-US" sz="18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1:	–</a:t>
            </a:r>
          </a:p>
          <a:p>
            <a:pPr>
              <a:buFontTx/>
              <a:buNone/>
            </a:pPr>
            <a:r>
              <a:rPr lang="en-US" sz="1800" i="1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  <a:r>
              <a:rPr lang="en-US" sz="18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2:	+</a:t>
            </a:r>
          </a:p>
          <a:p>
            <a:pPr>
              <a:buFontTx/>
              <a:buNone/>
            </a:pPr>
            <a:r>
              <a:rPr lang="en-US" sz="1800" i="1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  <a:r>
              <a:rPr lang="en-US" sz="18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3-5:	Vulcano sediments</a:t>
            </a:r>
          </a:p>
          <a:p>
            <a:pPr>
              <a:buFontTx/>
              <a:buNone/>
            </a:pPr>
            <a:r>
              <a:rPr lang="en-US" sz="1800" i="1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  <a:r>
              <a:rPr lang="en-US" sz="18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6-10:	PNG sediments</a:t>
            </a:r>
            <a:r>
              <a:rPr lang="en-US" sz="20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FontTx/>
              <a:buNone/>
            </a:pPr>
            <a:r>
              <a:rPr lang="en-US" sz="20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	Arsenate reductase (arrA)</a:t>
            </a:r>
            <a:endParaRPr lang="en-US" sz="1800">
              <a:solidFill>
                <a:srgbClr val="0048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4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  <a:r>
              <a:rPr lang="en-US" sz="18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1: 	+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		2: 	–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		3: 	enrichment (30 m)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4800"/>
                </a:solidFill>
                <a:latin typeface="Calibri" charset="0"/>
                <a:ea typeface="ＭＳ Ｐゴシック" charset="0"/>
                <a:cs typeface="ＭＳ Ｐゴシック" charset="0"/>
              </a:rPr>
              <a:t>		4-8:  	sediments</a:t>
            </a:r>
          </a:p>
          <a:p>
            <a:pPr>
              <a:buFontTx/>
              <a:buNone/>
            </a:pPr>
            <a:r>
              <a:rPr lang="en-US" sz="2400" i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endParaRPr lang="en-US" sz="1800" i="1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257800" y="1676400"/>
            <a:ext cx="3200400" cy="2362200"/>
            <a:chOff x="5486400" y="4419600"/>
            <a:chExt cx="3200400" cy="2362200"/>
          </a:xfrm>
        </p:grpSpPr>
        <p:grpSp>
          <p:nvGrpSpPr>
            <p:cNvPr id="94217" name="Group 11"/>
            <p:cNvGrpSpPr>
              <a:grpSpLocks/>
            </p:cNvGrpSpPr>
            <p:nvPr/>
          </p:nvGrpSpPr>
          <p:grpSpPr bwMode="auto">
            <a:xfrm>
              <a:off x="5494338" y="4419600"/>
              <a:ext cx="3192462" cy="2362200"/>
              <a:chOff x="5494920" y="4419600"/>
              <a:chExt cx="3191880" cy="2362200"/>
            </a:xfrm>
          </p:grpSpPr>
          <p:grpSp>
            <p:nvGrpSpPr>
              <p:cNvPr id="94219" name="Group 43"/>
              <p:cNvGrpSpPr>
                <a:grpSpLocks/>
              </p:cNvGrpSpPr>
              <p:nvPr/>
            </p:nvGrpSpPr>
            <p:grpSpPr bwMode="auto">
              <a:xfrm>
                <a:off x="5494920" y="4469642"/>
                <a:ext cx="3191880" cy="2245720"/>
                <a:chOff x="182" y="1056"/>
                <a:chExt cx="3610" cy="2708"/>
              </a:xfrm>
            </p:grpSpPr>
            <p:pic>
              <p:nvPicPr>
                <p:cNvPr id="94221" name="Picture 33" descr="Lab book gel photos 006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contrast="40000"/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" y="1056"/>
                  <a:ext cx="3610" cy="2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4222" name="Rectangle 38"/>
                <p:cNvSpPr>
                  <a:spLocks noChangeArrowheads="1"/>
                </p:cNvSpPr>
                <p:nvPr/>
              </p:nvSpPr>
              <p:spPr bwMode="auto">
                <a:xfrm>
                  <a:off x="192" y="1088"/>
                  <a:ext cx="3600" cy="7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4220" name="Rectangle 44"/>
              <p:cNvSpPr>
                <a:spLocks noChangeArrowheads="1"/>
              </p:cNvSpPr>
              <p:nvPr/>
            </p:nvSpPr>
            <p:spPr bwMode="auto">
              <a:xfrm>
                <a:off x="6928045" y="4419600"/>
                <a:ext cx="1485418" cy="236220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18" name="Text Box 11"/>
            <p:cNvSpPr txBox="1">
              <a:spLocks noChangeArrowheads="1"/>
            </p:cNvSpPr>
            <p:nvPr/>
          </p:nvSpPr>
          <p:spPr bwMode="auto">
            <a:xfrm>
              <a:off x="5486400" y="4584700"/>
              <a:ext cx="32004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800" b="1">
                  <a:solidFill>
                    <a:srgbClr val="FFFFFF"/>
                  </a:solidFill>
                </a:rPr>
                <a:t>1   2   3   4  5  6   7  8  9  10 L</a:t>
              </a:r>
              <a:endParaRPr lang="en-US" sz="1800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5791200" y="4191000"/>
            <a:ext cx="2770188" cy="2209800"/>
            <a:chOff x="5791200" y="1905000"/>
            <a:chExt cx="2770188" cy="2209800"/>
          </a:xfrm>
        </p:grpSpPr>
        <p:grpSp>
          <p:nvGrpSpPr>
            <p:cNvPr id="94213" name="Group 11"/>
            <p:cNvGrpSpPr>
              <a:grpSpLocks/>
            </p:cNvGrpSpPr>
            <p:nvPr/>
          </p:nvGrpSpPr>
          <p:grpSpPr bwMode="auto">
            <a:xfrm>
              <a:off x="5791200" y="1905000"/>
              <a:ext cx="2770188" cy="2138363"/>
              <a:chOff x="1143000" y="1965325"/>
              <a:chExt cx="2770188" cy="2138363"/>
            </a:xfrm>
          </p:grpSpPr>
          <p:pic>
            <p:nvPicPr>
              <p:cNvPr id="94215" name="Picture 10" descr="IMG_302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2027238"/>
                <a:ext cx="2770188" cy="20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216" name="Text Box 11"/>
              <p:cNvSpPr txBox="1">
                <a:spLocks noChangeArrowheads="1"/>
              </p:cNvSpPr>
              <p:nvPr/>
            </p:nvSpPr>
            <p:spPr bwMode="auto">
              <a:xfrm>
                <a:off x="1143000" y="1965325"/>
                <a:ext cx="274320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en-US" sz="1800" b="1">
                    <a:solidFill>
                      <a:srgbClr val="FFFFFF"/>
                    </a:solidFill>
                  </a:rPr>
                  <a:t>L  1  2  3  4  5  6  7  8  L</a:t>
                </a:r>
                <a:endParaRPr lang="en-US" sz="1800"/>
              </a:p>
            </p:txBody>
          </p:sp>
        </p:grpSp>
        <p:sp>
          <p:nvSpPr>
            <p:cNvPr id="94214" name="Rectangle 44"/>
            <p:cNvSpPr>
              <a:spLocks noChangeArrowheads="1"/>
            </p:cNvSpPr>
            <p:nvPr/>
          </p:nvSpPr>
          <p:spPr bwMode="auto">
            <a:xfrm>
              <a:off x="6867611" y="1905000"/>
              <a:ext cx="1233339" cy="2209800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>
            <a:spLocks/>
          </p:cNvSpPr>
          <p:nvPr/>
        </p:nvSpPr>
        <p:spPr>
          <a:xfrm>
            <a:off x="457200" y="228600"/>
            <a:ext cx="8382000" cy="762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i="1" dirty="0">
                <a:solidFill>
                  <a:srgbClr val="003300"/>
                </a:solidFill>
                <a:latin typeface="+mj-lt"/>
                <a:ea typeface="ＭＳ Ｐゴシック" pitchFamily="-111" charset="-128"/>
                <a:cs typeface="Arial" pitchFamily="34" charset="0"/>
              </a:rPr>
              <a:t>Microbial geochemistry of arsenic (As)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838200" y="838200"/>
            <a:ext cx="7696200" cy="91440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Ambitle</a:t>
            </a:r>
            <a:r>
              <a:rPr lang="en-US" sz="2800" b="1" dirty="0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 Island (PNG)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Milos</a:t>
            </a:r>
            <a:r>
              <a:rPr lang="en-US" sz="2800" b="1" dirty="0">
                <a:solidFill>
                  <a:srgbClr val="006600"/>
                </a:solidFill>
                <a:latin typeface="+mn-lt"/>
                <a:ea typeface="ＭＳ Ｐゴシック" pitchFamily="-111" charset="-128"/>
                <a:cs typeface="Arial" pitchFamily="34" charset="0"/>
              </a:rPr>
              <a:t> Island (Greece)</a:t>
            </a:r>
          </a:p>
        </p:txBody>
      </p:sp>
      <p:grpSp>
        <p:nvGrpSpPr>
          <p:cNvPr id="96259" name="Group 26"/>
          <p:cNvGrpSpPr>
            <a:grpSpLocks/>
          </p:cNvGrpSpPr>
          <p:nvPr/>
        </p:nvGrpSpPr>
        <p:grpSpPr bwMode="auto">
          <a:xfrm>
            <a:off x="4591050" y="2276475"/>
            <a:ext cx="4248150" cy="3514725"/>
            <a:chOff x="4591050" y="2276040"/>
            <a:chExt cx="4248150" cy="3515160"/>
          </a:xfrm>
        </p:grpSpPr>
        <p:pic>
          <p:nvPicPr>
            <p:cNvPr id="9627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9779"/>
            <a:stretch>
              <a:fillRect/>
            </a:stretch>
          </p:blipFill>
          <p:spPr bwMode="auto">
            <a:xfrm>
              <a:off x="4591050" y="2276040"/>
              <a:ext cx="4248150" cy="351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74" name="Oval 16"/>
            <p:cNvSpPr>
              <a:spLocks noChangeArrowheads="1"/>
            </p:cNvSpPr>
            <p:nvPr/>
          </p:nvSpPr>
          <p:spPr bwMode="auto">
            <a:xfrm>
              <a:off x="5791200" y="4543425"/>
              <a:ext cx="533400" cy="485775"/>
            </a:xfrm>
            <a:prstGeom prst="ellipse">
              <a:avLst/>
            </a:prstGeom>
            <a:noFill/>
            <a:ln w="38100">
              <a:solidFill>
                <a:srgbClr val="FF0C12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819" name="Picture 3" descr="C:\Documents and Settings\Jan Amend\Desktop\Pictures\Milos-2010\Best of\Milos-Jan 1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812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C:\Documents and Settings\Jan Amend\Desktop\Pictures\Milos-2010\Best of\Milos-Jan 0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89188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C:\Documents and Settings\Jan Amend\Desktop\Pictures\Milos-2010\Best of\Milos-Jan 1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812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C:\Documents and Settings\Jan Amend\Desktop\Pictures\Milos-2010\Best of\DSC0409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4894"/>
          <a:stretch>
            <a:fillRect/>
          </a:stretch>
        </p:blipFill>
        <p:spPr bwMode="auto">
          <a:xfrm>
            <a:off x="914400" y="2149475"/>
            <a:ext cx="32766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C:\Documents and Settings\Jan Amend\Desktop\Pictures\Milos-2010\Best of\DSC0385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42926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C:\Documents and Settings\Jan Amend\Desktop\Pictures\Milos-2010\Best of\IMG_178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812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 descr="C:\Documents and Settings\Jan Amend\Desktop\Pictures\Milos-2010\Best of\IMG_167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000" t="19559" r="29997" b="30669"/>
          <a:stretch>
            <a:fillRect/>
          </a:stretch>
        </p:blipFill>
        <p:spPr bwMode="auto">
          <a:xfrm>
            <a:off x="0" y="8382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7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96269" name="Picture 10" descr="C-DEBIrockbkg_topbar2.psd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5" name="Picture 24" descr="nsf1_nobkg.gif"/>
            <p:cNvPicPr>
              <a:picLocks noChangeAspect="1"/>
            </p:cNvPicPr>
            <p:nvPr/>
          </p:nvPicPr>
          <p:blipFill>
            <a:blip r:embed="rId12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C-DEBIlogo3sq.psd"/>
            <p:cNvPicPr>
              <a:picLocks noChangeAspect="1"/>
            </p:cNvPicPr>
            <p:nvPr/>
          </p:nvPicPr>
          <p:blipFill>
            <a:blip r:embed="rId13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 descr="sh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473" r="3516"/>
          <a:stretch>
            <a:fillRect/>
          </a:stretch>
        </p:blipFill>
        <p:spPr bwMode="auto">
          <a:xfrm>
            <a:off x="0" y="-458788"/>
            <a:ext cx="9144000" cy="641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extBox 2"/>
          <p:cNvSpPr txBox="1">
            <a:spLocks noChangeArrowheads="1"/>
          </p:cNvSpPr>
          <p:nvPr/>
        </p:nvSpPr>
        <p:spPr bwMode="auto">
          <a:xfrm>
            <a:off x="533400" y="303213"/>
            <a:ext cx="3657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0099"/>
                </a:solidFill>
              </a:rPr>
              <a:t>Questions???</a:t>
            </a:r>
          </a:p>
        </p:txBody>
      </p:sp>
      <p:grpSp>
        <p:nvGrpSpPr>
          <p:cNvPr id="98307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98309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5" name="Picture 14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3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100355" name="Picture 10" descr="C-DEBIrockbkg_topbar2.ps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3" name="Picture 12" descr="nsf1_nobkg.gif"/>
            <p:cNvPicPr>
              <a:picLocks noChangeAspect="1"/>
            </p:cNvPicPr>
            <p:nvPr/>
          </p:nvPicPr>
          <p:blipFill>
            <a:blip r:embed="rId4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C-DEBIlogo3sq.psd"/>
            <p:cNvPicPr>
              <a:picLocks noChangeAspect="1"/>
            </p:cNvPicPr>
            <p:nvPr/>
          </p:nvPicPr>
          <p:blipFill>
            <a:blip r:embed="rId5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0"/>
            <a:ext cx="5410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rPr>
              <a:t>Historical Perspective</a:t>
            </a:r>
            <a:endParaRPr lang="en-US" sz="4000" i="1" dirty="0">
              <a:latin typeface="+mj-lt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65538" name="Text Box 7"/>
          <p:cNvSpPr txBox="1">
            <a:spLocks noChangeArrowheads="1"/>
          </p:cNvSpPr>
          <p:nvPr/>
        </p:nvSpPr>
        <p:spPr bwMode="auto">
          <a:xfrm>
            <a:off x="101600" y="1143000"/>
            <a:ext cx="6019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>
                <a:latin typeface="Calibri" charset="0"/>
              </a:rPr>
              <a:t> IODP:  Integrated Ocean Drilling Program:  2003-2013</a:t>
            </a:r>
          </a:p>
          <a:p>
            <a:pPr eaLnBrk="1" hangingPunct="1">
              <a:buFontTx/>
              <a:buChar char="•"/>
            </a:pPr>
            <a:r>
              <a:rPr lang="en-US" sz="1600">
                <a:latin typeface="Calibri" charset="0"/>
              </a:rPr>
              <a:t> ODP:  Ocean Drilling Program:  1983-2003 </a:t>
            </a:r>
          </a:p>
          <a:p>
            <a:pPr eaLnBrk="1" hangingPunct="1">
              <a:buFontTx/>
              <a:buChar char="•"/>
            </a:pPr>
            <a:r>
              <a:rPr lang="en-US" sz="1600">
                <a:latin typeface="Calibri" charset="0"/>
              </a:rPr>
              <a:t> DSDP:  Deep-sea Drilling Project: 1966-1983</a:t>
            </a:r>
          </a:p>
        </p:txBody>
      </p:sp>
      <p:pic>
        <p:nvPicPr>
          <p:cNvPr id="15" name="Picture 11" descr="FirstCoreAF091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971800" cy="28384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exp321_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641600" cy="2927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IODP301_RozBasaltCore_0407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"/>
            <a:ext cx="3103563" cy="2017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IODP301_TakeshiVelocity_0407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0"/>
            <a:ext cx="2940050" cy="15192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3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65545" name="Picture 10" descr="C-DEBIrockbkg_topbar2.ps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2" name="Picture 21" descr="nsf1_nobkg.gif"/>
            <p:cNvPicPr>
              <a:picLocks noChangeAspect="1"/>
            </p:cNvPicPr>
            <p:nvPr/>
          </p:nvPicPr>
          <p:blipFill>
            <a:blip r:embed="rId8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C-DEBIlogo3sq.psd"/>
            <p:cNvPicPr>
              <a:picLocks noChangeAspect="1"/>
            </p:cNvPicPr>
            <p:nvPr/>
          </p:nvPicPr>
          <p:blipFill>
            <a:blip r:embed="rId9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7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0"/>
          <p:cNvSpPr txBox="1">
            <a:spLocks noChangeArrowheads="1"/>
          </p:cNvSpPr>
          <p:nvPr/>
        </p:nvSpPr>
        <p:spPr bwMode="auto">
          <a:xfrm>
            <a:off x="1828800" y="1143000"/>
            <a:ext cx="1817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C000"/>
                </a:solidFill>
              </a:rPr>
              <a:t>MAVEN</a:t>
            </a:r>
          </a:p>
        </p:txBody>
      </p:sp>
      <p:sp>
        <p:nvSpPr>
          <p:cNvPr id="22531" name="TextBox 11"/>
          <p:cNvSpPr txBox="1">
            <a:spLocks noChangeArrowheads="1"/>
          </p:cNvSpPr>
          <p:nvPr/>
        </p:nvSpPr>
        <p:spPr bwMode="auto">
          <a:xfrm>
            <a:off x="4419600" y="2057400"/>
            <a:ext cx="4724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FFC000"/>
                </a:solidFill>
              </a:rPr>
              <a:t>“</a:t>
            </a:r>
            <a:r>
              <a:rPr lang="en-US" altLang="ja-JP" sz="1800">
                <a:solidFill>
                  <a:srgbClr val="FFC000"/>
                </a:solidFill>
              </a:rPr>
              <a:t>…to determine the role that loss of volatile </a:t>
            </a:r>
          </a:p>
          <a:p>
            <a:pPr eaLnBrk="1" hangingPunct="1"/>
            <a:r>
              <a:rPr lang="en-US" sz="1800">
                <a:solidFill>
                  <a:srgbClr val="FFC000"/>
                </a:solidFill>
              </a:rPr>
              <a:t>compounds—such as </a:t>
            </a:r>
            <a:r>
              <a:rPr lang="en-US" sz="1800" i="1" u="sng">
                <a:solidFill>
                  <a:srgbClr val="FFC000"/>
                </a:solidFill>
              </a:rPr>
              <a:t>carbon dioxide, </a:t>
            </a:r>
          </a:p>
          <a:p>
            <a:pPr eaLnBrk="1" hangingPunct="1"/>
            <a:r>
              <a:rPr lang="en-US" sz="1800" i="1" u="sng">
                <a:solidFill>
                  <a:srgbClr val="FFC000"/>
                </a:solidFill>
              </a:rPr>
              <a:t>nitrogen dioxide, and water</a:t>
            </a:r>
            <a:r>
              <a:rPr lang="en-US" sz="1800">
                <a:solidFill>
                  <a:srgbClr val="FFC000"/>
                </a:solidFill>
              </a:rPr>
              <a:t>—from the Mars </a:t>
            </a:r>
          </a:p>
          <a:p>
            <a:pPr eaLnBrk="1" hangingPunct="1"/>
            <a:r>
              <a:rPr lang="en-US" sz="1800">
                <a:solidFill>
                  <a:srgbClr val="FFC000"/>
                </a:solidFill>
              </a:rPr>
              <a:t>atmosphere to space has played through </a:t>
            </a:r>
          </a:p>
          <a:p>
            <a:pPr eaLnBrk="1" hangingPunct="1"/>
            <a:r>
              <a:rPr lang="en-US" sz="1800">
                <a:solidFill>
                  <a:srgbClr val="FFC000"/>
                </a:solidFill>
              </a:rPr>
              <a:t>time, giving insight into the history of Mars' </a:t>
            </a:r>
          </a:p>
          <a:p>
            <a:pPr eaLnBrk="1" hangingPunct="1"/>
            <a:r>
              <a:rPr lang="en-US" sz="1800">
                <a:solidFill>
                  <a:srgbClr val="FFC000"/>
                </a:solidFill>
              </a:rPr>
              <a:t>atmosphere and climate, </a:t>
            </a:r>
            <a:r>
              <a:rPr lang="en-US" sz="1800" i="1" u="sng">
                <a:solidFill>
                  <a:srgbClr val="FFC000"/>
                </a:solidFill>
              </a:rPr>
              <a:t>liquid water, and </a:t>
            </a:r>
          </a:p>
          <a:p>
            <a:pPr eaLnBrk="1" hangingPunct="1"/>
            <a:r>
              <a:rPr lang="en-US" sz="1800" i="1" u="sng">
                <a:solidFill>
                  <a:srgbClr val="FFC000"/>
                </a:solidFill>
              </a:rPr>
              <a:t>planetary habitability</a:t>
            </a:r>
            <a:r>
              <a:rPr lang="en-US" sz="1800">
                <a:solidFill>
                  <a:srgbClr val="FFC000"/>
                </a:solidFill>
              </a:rPr>
              <a:t>.</a:t>
            </a:r>
            <a:r>
              <a:rPr lang="ja-JP" altLang="en-US" sz="1800">
                <a:solidFill>
                  <a:srgbClr val="FFC000"/>
                </a:solidFill>
              </a:rPr>
              <a:t>”</a:t>
            </a:r>
            <a:endParaRPr lang="en-US" sz="1800">
              <a:solidFill>
                <a:srgbClr val="FFC000"/>
              </a:solidFill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5963"/>
            <a:ext cx="36576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22535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7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0"/>
          <p:cNvSpPr txBox="1">
            <a:spLocks noChangeArrowheads="1"/>
          </p:cNvSpPr>
          <p:nvPr/>
        </p:nvSpPr>
        <p:spPr bwMode="auto">
          <a:xfrm>
            <a:off x="1828800" y="1143000"/>
            <a:ext cx="115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C000"/>
                </a:solidFill>
              </a:rPr>
              <a:t>MSL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9550" y="1981200"/>
            <a:ext cx="44386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0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24583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24582" name="Rectangle 1"/>
          <p:cNvSpPr>
            <a:spLocks noChangeArrowheads="1"/>
          </p:cNvSpPr>
          <p:nvPr/>
        </p:nvSpPr>
        <p:spPr bwMode="auto">
          <a:xfrm>
            <a:off x="4724400" y="1905000"/>
            <a:ext cx="4495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“NASA rover Curiosity is a $2.5 billion nuclear-powered machine </a:t>
            </a:r>
            <a:r>
              <a:rPr lang="en-US" dirty="0" smtClean="0">
                <a:solidFill>
                  <a:srgbClr val="FFC000"/>
                </a:solidFill>
              </a:rPr>
              <a:t>… </a:t>
            </a:r>
            <a:r>
              <a:rPr lang="en-US" dirty="0">
                <a:solidFill>
                  <a:srgbClr val="FFC000"/>
                </a:solidFill>
              </a:rPr>
              <a:t>in hopes of finding </a:t>
            </a:r>
            <a:r>
              <a:rPr lang="en-US" u="sng" dirty="0">
                <a:solidFill>
                  <a:srgbClr val="FFC000"/>
                </a:solidFill>
              </a:rPr>
              <a:t>evidence of microscopic life</a:t>
            </a:r>
            <a:r>
              <a:rPr lang="en-US" dirty="0">
                <a:solidFill>
                  <a:srgbClr val="FFC000"/>
                </a:solidFill>
              </a:rPr>
              <a:t>. It is the size of a Mini Cooper, and has a large robot arm, a weather station, a laser that can vaporize rocks at seven meters, a percussive drill, and </a:t>
            </a:r>
            <a:r>
              <a:rPr lang="en-US" u="sng" dirty="0">
                <a:solidFill>
                  <a:srgbClr val="FFC000"/>
                </a:solidFill>
              </a:rPr>
              <a:t>4.8kg of plutonium-238</a:t>
            </a:r>
            <a:r>
              <a:rPr lang="en-US" dirty="0">
                <a:solidFill>
                  <a:srgbClr val="FFC000"/>
                </a:solidFill>
              </a:rPr>
              <a:t>.”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7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0"/>
          <p:cNvSpPr txBox="1">
            <a:spLocks noChangeArrowheads="1"/>
          </p:cNvSpPr>
          <p:nvPr/>
        </p:nvSpPr>
        <p:spPr bwMode="auto">
          <a:xfrm>
            <a:off x="1549400" y="1143000"/>
            <a:ext cx="210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C000"/>
                </a:solidFill>
              </a:rPr>
              <a:t>ExoMars</a:t>
            </a:r>
          </a:p>
        </p:txBody>
      </p:sp>
      <p:sp>
        <p:nvSpPr>
          <p:cNvPr id="26627" name="TextBox 11"/>
          <p:cNvSpPr txBox="1">
            <a:spLocks noChangeArrowheads="1"/>
          </p:cNvSpPr>
          <p:nvPr/>
        </p:nvSpPr>
        <p:spPr bwMode="auto">
          <a:xfrm>
            <a:off x="4800600" y="2057400"/>
            <a:ext cx="411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FFC000"/>
                </a:solidFill>
              </a:rPr>
              <a:t>“</a:t>
            </a:r>
            <a:r>
              <a:rPr lang="en-US" altLang="ja-JP" sz="1800">
                <a:solidFill>
                  <a:srgbClr val="FFC000"/>
                </a:solidFill>
              </a:rPr>
              <a:t>The joint European-American mission, ExoMars Trace Gas Orbiter, will seek faint </a:t>
            </a:r>
            <a:r>
              <a:rPr lang="en-US" altLang="ja-JP" sz="1800" i="1" u="sng">
                <a:solidFill>
                  <a:srgbClr val="FFC000"/>
                </a:solidFill>
              </a:rPr>
              <a:t>gaseous clues about possible life on Mars</a:t>
            </a:r>
            <a:r>
              <a:rPr lang="en-US" altLang="ja-JP" sz="1800">
                <a:solidFill>
                  <a:srgbClr val="FFC000"/>
                </a:solidFill>
              </a:rPr>
              <a:t>."</a:t>
            </a:r>
            <a:endParaRPr lang="en-US" sz="1800">
              <a:solidFill>
                <a:srgbClr val="FFC000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62150"/>
            <a:ext cx="39052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9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26631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7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Jan Amend\Application Data\Qualcomm\Eudora\Embedded\image0031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7467600" y="533400"/>
            <a:ext cx="1295400" cy="1676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96000" y="3048000"/>
            <a:ext cx="1981200" cy="1981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200" y="1981200"/>
            <a:ext cx="8915400" cy="228600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200"/>
              <a:t>Microbes, </a:t>
            </a:r>
          </a:p>
          <a:p>
            <a:pPr algn="ctr" eaLnBrk="1" hangingPunct="1"/>
            <a:r>
              <a:rPr lang="en-US" sz="7200"/>
              <a:t>not Tigers or Tulips!</a:t>
            </a:r>
          </a:p>
        </p:txBody>
      </p:sp>
      <p:grpSp>
        <p:nvGrpSpPr>
          <p:cNvPr id="28678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28680" name="Picture 10" descr="C-DEBIrockbkg_topbar2.ps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8" name="Picture 17" descr="nsf1_nobkg.gif"/>
            <p:cNvPicPr>
              <a:picLocks noChangeAspect="1"/>
            </p:cNvPicPr>
            <p:nvPr/>
          </p:nvPicPr>
          <p:blipFill>
            <a:blip r:embed="rId5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C-DEBIlogo3sq.psd"/>
            <p:cNvPicPr>
              <a:picLocks noChangeAspect="1"/>
            </p:cNvPicPr>
            <p:nvPr/>
          </p:nvPicPr>
          <p:blipFill>
            <a:blip r:embed="rId6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96" descr="Moderncya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7262"/>
          <a:stretch>
            <a:fillRect/>
          </a:stretch>
        </p:blipFill>
        <p:spPr bwMode="auto">
          <a:xfrm>
            <a:off x="609600" y="152400"/>
            <a:ext cx="33528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D:\Work\Courses\2007-2008\Spring 2008\EPSc 323 Biogeochemistry\testbook files\IGM\chapter_02\02-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37500"/>
          <a:stretch>
            <a:fillRect/>
          </a:stretch>
        </p:blipFill>
        <p:spPr bwMode="auto">
          <a:xfrm>
            <a:off x="4648200" y="152400"/>
            <a:ext cx="39830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Phelgeson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41295" b="47807"/>
          <a:stretch>
            <a:fillRect/>
          </a:stretch>
        </p:blipFill>
        <p:spPr bwMode="auto">
          <a:xfrm>
            <a:off x="381000" y="3176588"/>
            <a:ext cx="25908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M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3800"/>
            <a:ext cx="57753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5" name="Group 26"/>
          <p:cNvGrpSpPr>
            <a:grpSpLocks/>
          </p:cNvGrpSpPr>
          <p:nvPr/>
        </p:nvGrpSpPr>
        <p:grpSpPr bwMode="auto">
          <a:xfrm>
            <a:off x="0" y="5953125"/>
            <a:ext cx="9144000" cy="915988"/>
            <a:chOff x="0" y="5952600"/>
            <a:chExt cx="9144000" cy="916740"/>
          </a:xfrm>
        </p:grpSpPr>
        <p:pic>
          <p:nvPicPr>
            <p:cNvPr id="30727" name="Picture 10" descr="C-DEBIrockbkg_topbar2.ps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22989"/>
            <a:stretch>
              <a:fillRect/>
            </a:stretch>
          </p:blipFill>
          <p:spPr bwMode="auto">
            <a:xfrm>
              <a:off x="0" y="5986979"/>
              <a:ext cx="9144000" cy="88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0" y="5952600"/>
              <a:ext cx="9144000" cy="4607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7" name="Picture 16" descr="nsf1_nobkg.gif"/>
            <p:cNvPicPr>
              <a:picLocks noChangeAspect="1"/>
            </p:cNvPicPr>
            <p:nvPr/>
          </p:nvPicPr>
          <p:blipFill>
            <a:blip r:embed="rId8">
              <a:lum bright="-4000" contrast="1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6063816"/>
              <a:ext cx="682625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C-DEBIlogo3sq.psd"/>
            <p:cNvPicPr>
              <a:picLocks noChangeAspect="1"/>
            </p:cNvPicPr>
            <p:nvPr/>
          </p:nvPicPr>
          <p:blipFill>
            <a:blip r:embed="rId9">
              <a:lum bright="-6000" contrast="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63816"/>
              <a:ext cx="685800" cy="6847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tl" rotWithShape="0">
                <a:srgbClr val="000000">
                  <a:alpha val="59999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14400" y="61055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Center for Dark Energy Biosphere Investigations (C-DEBI)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COSEE-West: Amend, SOME LIKE IT HOT … AND TOXIC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0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10099</TotalTime>
  <Words>2329</Words>
  <Application>Microsoft Macintosh PowerPoint</Application>
  <PresentationFormat>On-screen Show (4:3)</PresentationFormat>
  <Paragraphs>350</Paragraphs>
  <Slides>46</Slides>
  <Notes>42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Office Theme</vt:lpstr>
      <vt:lpstr>Worksheet</vt:lpstr>
      <vt:lpstr>Chart</vt:lpstr>
      <vt:lpstr>Photo Editor Photo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 1.  Origin of Life  2.  Limits of Life  3.  Deep-Subsurface Biosphere  4.  Shallow-Sea Vents</vt:lpstr>
      <vt:lpstr> 1.  Origin of Life  2.  Limits of Life  3.  Deep-Subsurface Biosphere  4.  Shallow-Sea Vents</vt:lpstr>
      <vt:lpstr>Title</vt:lpstr>
      <vt:lpstr>Slide 13</vt:lpstr>
      <vt:lpstr>Slide 14</vt:lpstr>
      <vt:lpstr>Primordial Soup</vt:lpstr>
      <vt:lpstr>Title</vt:lpstr>
      <vt:lpstr>Title</vt:lpstr>
      <vt:lpstr>Slide 18</vt:lpstr>
      <vt:lpstr> 1.  Origin of Life  2.  Limits of Life  3.  Deep-Subsurface Biosphere  4.  Shallow-Sea Vents</vt:lpstr>
      <vt:lpstr>Title</vt:lpstr>
      <vt:lpstr>Slide 21</vt:lpstr>
      <vt:lpstr>Title</vt:lpstr>
      <vt:lpstr>Title</vt:lpstr>
      <vt:lpstr> 1.  Origin of Life  2.  Limits of Life  3.  Deep-Subsurface Biosphere  4.  Shallow-Sea Vents</vt:lpstr>
      <vt:lpstr> 1.  Origin of Life  2.  Limits of Life  3.  Deep-subsurface Biosphere  4.  Shallow-sea Hydrothermal Systems</vt:lpstr>
      <vt:lpstr>Slide 26</vt:lpstr>
      <vt:lpstr>Slide 27</vt:lpstr>
      <vt:lpstr>Title</vt:lpstr>
      <vt:lpstr> 1.  Origin of Life  2.  Limits of Life  3.  Deep-Subsurface Biosphere  4.  Shallow-Sea Vents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Microbial Arsenic Redox</vt:lpstr>
      <vt:lpstr>Microbial Arsenic Redox</vt:lpstr>
      <vt:lpstr>Microbial Arsenic Redox</vt:lpstr>
      <vt:lpstr>Microbial Arsenic Redox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Bobo</dc:creator>
  <cp:lastModifiedBy>Rachel Kennison</cp:lastModifiedBy>
  <cp:revision>377</cp:revision>
  <dcterms:created xsi:type="dcterms:W3CDTF">2011-12-16T20:36:45Z</dcterms:created>
  <dcterms:modified xsi:type="dcterms:W3CDTF">2011-12-16T20:40:05Z</dcterms:modified>
</cp:coreProperties>
</file>